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sldIdLst>
    <p:sldId id="256" r:id="rId2"/>
    <p:sldId id="257" r:id="rId3"/>
    <p:sldId id="317" r:id="rId4"/>
    <p:sldId id="321" r:id="rId5"/>
    <p:sldId id="322" r:id="rId6"/>
    <p:sldId id="323" r:id="rId7"/>
    <p:sldId id="258" r:id="rId8"/>
    <p:sldId id="281" r:id="rId9"/>
    <p:sldId id="282" r:id="rId10"/>
    <p:sldId id="293" r:id="rId11"/>
    <p:sldId id="309" r:id="rId12"/>
    <p:sldId id="267" r:id="rId13"/>
    <p:sldId id="273" r:id="rId14"/>
    <p:sldId id="259" r:id="rId15"/>
    <p:sldId id="276" r:id="rId16"/>
    <p:sldId id="305" r:id="rId17"/>
    <p:sldId id="306" r:id="rId18"/>
    <p:sldId id="310" r:id="rId19"/>
    <p:sldId id="313" r:id="rId20"/>
    <p:sldId id="266" r:id="rId21"/>
    <p:sldId id="260" r:id="rId22"/>
    <p:sldId id="270" r:id="rId23"/>
    <p:sldId id="268" r:id="rId24"/>
    <p:sldId id="274" r:id="rId25"/>
    <p:sldId id="275" r:id="rId26"/>
    <p:sldId id="308" r:id="rId27"/>
    <p:sldId id="307" r:id="rId28"/>
    <p:sldId id="312" r:id="rId29"/>
    <p:sldId id="264" r:id="rId30"/>
    <p:sldId id="261" r:id="rId31"/>
    <p:sldId id="271" r:id="rId32"/>
    <p:sldId id="272" r:id="rId33"/>
    <p:sldId id="277" r:id="rId34"/>
    <p:sldId id="278" r:id="rId35"/>
    <p:sldId id="289" r:id="rId36"/>
    <p:sldId id="291" r:id="rId37"/>
    <p:sldId id="297" r:id="rId38"/>
    <p:sldId id="314" r:id="rId39"/>
    <p:sldId id="315" r:id="rId40"/>
    <p:sldId id="299" r:id="rId41"/>
    <p:sldId id="303" r:id="rId42"/>
    <p:sldId id="302" r:id="rId43"/>
    <p:sldId id="304" r:id="rId44"/>
    <p:sldId id="301" r:id="rId45"/>
    <p:sldId id="265" r:id="rId46"/>
    <p:sldId id="262" r:id="rId47"/>
    <p:sldId id="269" r:id="rId48"/>
    <p:sldId id="279" r:id="rId49"/>
    <p:sldId id="280" r:id="rId50"/>
    <p:sldId id="290" r:id="rId51"/>
    <p:sldId id="263" r:id="rId52"/>
    <p:sldId id="283" r:id="rId53"/>
    <p:sldId id="284" r:id="rId54"/>
    <p:sldId id="296" r:id="rId55"/>
    <p:sldId id="285" r:id="rId56"/>
    <p:sldId id="287" r:id="rId57"/>
    <p:sldId id="286" r:id="rId58"/>
    <p:sldId id="288" r:id="rId59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463" autoAdjust="0"/>
  </p:normalViewPr>
  <p:slideViewPr>
    <p:cSldViewPr>
      <p:cViewPr>
        <p:scale>
          <a:sx n="75" d="100"/>
          <a:sy n="75" d="100"/>
        </p:scale>
        <p:origin x="1914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3455;&#39443;\&#37237;&#32032;&#12501;&#12522;&#12540;&#12288;&#20998;&#20809;&#35336;&#12288;&#20170;&#20117;\0917\enzyme%20free%20spectro%200917_1.0_imai_torinaosi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3455;&#39443;\&#37237;&#32032;&#12501;&#12522;&#12540;&#12288;&#20998;&#20809;&#35336;&#12288;&#20170;&#20117;\0917\enzyme%20free%20spectro%200917_1.0_imai_torinaosi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3455;&#39443;\read+release(ES)%20%20&#24029;&#19978;\1002\Bio-Rad%202014-10-02%2021hr%2029min01.csv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&#20426;&#36628;\Google%20&#12489;&#12521;&#12452;&#12502;\BIOMOD2014\&#23455;&#39443;\read+release(ES)%20%20&#24029;&#19978;\1002\Bio-Rad%202014-10-02%2021hr%2029min01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marker>
            <c:symbol val="none"/>
          </c:marker>
          <c:xVal>
            <c:numRef>
              <c:f>'Sheet1 (2)'!$G$1:$G$331</c:f>
              <c:numCache>
                <c:formatCode>General</c:formatCode>
                <c:ptCount val="331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  <c:pt idx="4">
                  <c:v>40</c:v>
                </c:pt>
                <c:pt idx="5">
                  <c:v>50</c:v>
                </c:pt>
                <c:pt idx="6">
                  <c:v>60</c:v>
                </c:pt>
                <c:pt idx="7">
                  <c:v>70</c:v>
                </c:pt>
                <c:pt idx="8">
                  <c:v>80</c:v>
                </c:pt>
                <c:pt idx="9">
                  <c:v>90</c:v>
                </c:pt>
                <c:pt idx="10">
                  <c:v>100</c:v>
                </c:pt>
                <c:pt idx="11">
                  <c:v>110</c:v>
                </c:pt>
                <c:pt idx="12">
                  <c:v>120</c:v>
                </c:pt>
                <c:pt idx="13">
                  <c:v>130</c:v>
                </c:pt>
                <c:pt idx="14">
                  <c:v>140</c:v>
                </c:pt>
                <c:pt idx="15">
                  <c:v>150</c:v>
                </c:pt>
                <c:pt idx="16">
                  <c:v>160</c:v>
                </c:pt>
                <c:pt idx="17">
                  <c:v>170</c:v>
                </c:pt>
                <c:pt idx="18">
                  <c:v>180</c:v>
                </c:pt>
                <c:pt idx="19">
                  <c:v>190</c:v>
                </c:pt>
                <c:pt idx="20">
                  <c:v>200</c:v>
                </c:pt>
                <c:pt idx="21">
                  <c:v>210</c:v>
                </c:pt>
                <c:pt idx="22">
                  <c:v>220</c:v>
                </c:pt>
                <c:pt idx="23">
                  <c:v>230</c:v>
                </c:pt>
                <c:pt idx="24">
                  <c:v>240</c:v>
                </c:pt>
                <c:pt idx="25">
                  <c:v>250</c:v>
                </c:pt>
                <c:pt idx="26">
                  <c:v>260</c:v>
                </c:pt>
                <c:pt idx="27">
                  <c:v>270</c:v>
                </c:pt>
                <c:pt idx="28">
                  <c:v>280</c:v>
                </c:pt>
                <c:pt idx="29">
                  <c:v>290</c:v>
                </c:pt>
                <c:pt idx="30">
                  <c:v>300</c:v>
                </c:pt>
                <c:pt idx="31">
                  <c:v>310</c:v>
                </c:pt>
                <c:pt idx="32">
                  <c:v>320</c:v>
                </c:pt>
                <c:pt idx="33">
                  <c:v>330</c:v>
                </c:pt>
                <c:pt idx="34">
                  <c:v>340</c:v>
                </c:pt>
                <c:pt idx="35">
                  <c:v>350</c:v>
                </c:pt>
                <c:pt idx="36">
                  <c:v>360</c:v>
                </c:pt>
                <c:pt idx="37">
                  <c:v>370</c:v>
                </c:pt>
                <c:pt idx="38">
                  <c:v>380</c:v>
                </c:pt>
                <c:pt idx="39">
                  <c:v>390</c:v>
                </c:pt>
                <c:pt idx="40">
                  <c:v>400</c:v>
                </c:pt>
                <c:pt idx="41">
                  <c:v>410</c:v>
                </c:pt>
                <c:pt idx="42">
                  <c:v>420</c:v>
                </c:pt>
                <c:pt idx="43">
                  <c:v>430</c:v>
                </c:pt>
                <c:pt idx="44">
                  <c:v>440</c:v>
                </c:pt>
                <c:pt idx="45">
                  <c:v>450</c:v>
                </c:pt>
                <c:pt idx="46">
                  <c:v>460</c:v>
                </c:pt>
                <c:pt idx="47">
                  <c:v>470</c:v>
                </c:pt>
                <c:pt idx="48">
                  <c:v>480</c:v>
                </c:pt>
                <c:pt idx="49">
                  <c:v>490</c:v>
                </c:pt>
                <c:pt idx="50">
                  <c:v>500</c:v>
                </c:pt>
                <c:pt idx="51">
                  <c:v>510</c:v>
                </c:pt>
                <c:pt idx="52">
                  <c:v>520</c:v>
                </c:pt>
                <c:pt idx="53">
                  <c:v>530</c:v>
                </c:pt>
                <c:pt idx="54">
                  <c:v>540</c:v>
                </c:pt>
                <c:pt idx="55">
                  <c:v>550</c:v>
                </c:pt>
                <c:pt idx="56">
                  <c:v>560</c:v>
                </c:pt>
                <c:pt idx="57">
                  <c:v>570</c:v>
                </c:pt>
                <c:pt idx="58">
                  <c:v>580</c:v>
                </c:pt>
                <c:pt idx="59">
                  <c:v>590</c:v>
                </c:pt>
                <c:pt idx="60">
                  <c:v>600</c:v>
                </c:pt>
                <c:pt idx="61">
                  <c:v>610</c:v>
                </c:pt>
                <c:pt idx="62">
                  <c:v>620</c:v>
                </c:pt>
                <c:pt idx="63">
                  <c:v>630</c:v>
                </c:pt>
                <c:pt idx="64">
                  <c:v>640</c:v>
                </c:pt>
                <c:pt idx="65">
                  <c:v>650</c:v>
                </c:pt>
                <c:pt idx="66">
                  <c:v>660</c:v>
                </c:pt>
                <c:pt idx="67">
                  <c:v>670</c:v>
                </c:pt>
                <c:pt idx="68">
                  <c:v>680</c:v>
                </c:pt>
                <c:pt idx="69">
                  <c:v>690</c:v>
                </c:pt>
                <c:pt idx="70">
                  <c:v>700</c:v>
                </c:pt>
                <c:pt idx="71">
                  <c:v>710</c:v>
                </c:pt>
                <c:pt idx="72">
                  <c:v>720</c:v>
                </c:pt>
                <c:pt idx="73">
                  <c:v>730</c:v>
                </c:pt>
                <c:pt idx="74">
                  <c:v>740</c:v>
                </c:pt>
                <c:pt idx="75">
                  <c:v>750</c:v>
                </c:pt>
                <c:pt idx="76">
                  <c:v>760</c:v>
                </c:pt>
                <c:pt idx="77">
                  <c:v>770</c:v>
                </c:pt>
                <c:pt idx="78">
                  <c:v>780</c:v>
                </c:pt>
                <c:pt idx="79">
                  <c:v>790</c:v>
                </c:pt>
                <c:pt idx="80">
                  <c:v>800</c:v>
                </c:pt>
                <c:pt idx="81">
                  <c:v>810</c:v>
                </c:pt>
                <c:pt idx="82">
                  <c:v>820</c:v>
                </c:pt>
                <c:pt idx="83">
                  <c:v>830</c:v>
                </c:pt>
                <c:pt idx="84">
                  <c:v>840</c:v>
                </c:pt>
                <c:pt idx="85">
                  <c:v>850</c:v>
                </c:pt>
                <c:pt idx="86">
                  <c:v>860</c:v>
                </c:pt>
                <c:pt idx="87">
                  <c:v>870</c:v>
                </c:pt>
                <c:pt idx="88">
                  <c:v>880</c:v>
                </c:pt>
                <c:pt idx="89">
                  <c:v>890</c:v>
                </c:pt>
                <c:pt idx="90">
                  <c:v>900</c:v>
                </c:pt>
                <c:pt idx="91">
                  <c:v>910</c:v>
                </c:pt>
                <c:pt idx="92">
                  <c:v>920</c:v>
                </c:pt>
                <c:pt idx="93">
                  <c:v>930</c:v>
                </c:pt>
                <c:pt idx="94">
                  <c:v>940</c:v>
                </c:pt>
                <c:pt idx="95">
                  <c:v>950</c:v>
                </c:pt>
                <c:pt idx="96">
                  <c:v>960</c:v>
                </c:pt>
                <c:pt idx="97">
                  <c:v>970</c:v>
                </c:pt>
                <c:pt idx="98">
                  <c:v>980</c:v>
                </c:pt>
                <c:pt idx="99">
                  <c:v>990</c:v>
                </c:pt>
                <c:pt idx="100">
                  <c:v>1000</c:v>
                </c:pt>
                <c:pt idx="101">
                  <c:v>1010</c:v>
                </c:pt>
                <c:pt idx="102">
                  <c:v>1020</c:v>
                </c:pt>
                <c:pt idx="103">
                  <c:v>1030</c:v>
                </c:pt>
                <c:pt idx="104">
                  <c:v>1040</c:v>
                </c:pt>
                <c:pt idx="105">
                  <c:v>1050</c:v>
                </c:pt>
                <c:pt idx="106">
                  <c:v>1060</c:v>
                </c:pt>
                <c:pt idx="107">
                  <c:v>1070</c:v>
                </c:pt>
                <c:pt idx="108">
                  <c:v>1080</c:v>
                </c:pt>
                <c:pt idx="109">
                  <c:v>1090</c:v>
                </c:pt>
                <c:pt idx="110">
                  <c:v>1100</c:v>
                </c:pt>
                <c:pt idx="111">
                  <c:v>1110</c:v>
                </c:pt>
                <c:pt idx="112">
                  <c:v>1120</c:v>
                </c:pt>
                <c:pt idx="113">
                  <c:v>1130</c:v>
                </c:pt>
                <c:pt idx="114">
                  <c:v>1140</c:v>
                </c:pt>
                <c:pt idx="115">
                  <c:v>1150</c:v>
                </c:pt>
                <c:pt idx="116">
                  <c:v>1160</c:v>
                </c:pt>
                <c:pt idx="117">
                  <c:v>1170</c:v>
                </c:pt>
                <c:pt idx="118">
                  <c:v>1180</c:v>
                </c:pt>
                <c:pt idx="119">
                  <c:v>1190</c:v>
                </c:pt>
                <c:pt idx="120">
                  <c:v>1200</c:v>
                </c:pt>
                <c:pt idx="121">
                  <c:v>1210</c:v>
                </c:pt>
                <c:pt idx="122">
                  <c:v>1220</c:v>
                </c:pt>
                <c:pt idx="123">
                  <c:v>1230</c:v>
                </c:pt>
                <c:pt idx="124">
                  <c:v>1240</c:v>
                </c:pt>
                <c:pt idx="125">
                  <c:v>1250</c:v>
                </c:pt>
                <c:pt idx="126">
                  <c:v>1260</c:v>
                </c:pt>
                <c:pt idx="127">
                  <c:v>1270</c:v>
                </c:pt>
                <c:pt idx="128">
                  <c:v>1280</c:v>
                </c:pt>
                <c:pt idx="129">
                  <c:v>1290</c:v>
                </c:pt>
                <c:pt idx="130">
                  <c:v>1300</c:v>
                </c:pt>
                <c:pt idx="131">
                  <c:v>1310</c:v>
                </c:pt>
                <c:pt idx="132">
                  <c:v>1320</c:v>
                </c:pt>
                <c:pt idx="133">
                  <c:v>1330</c:v>
                </c:pt>
                <c:pt idx="134">
                  <c:v>1340</c:v>
                </c:pt>
                <c:pt idx="135">
                  <c:v>1350</c:v>
                </c:pt>
                <c:pt idx="136">
                  <c:v>1360</c:v>
                </c:pt>
                <c:pt idx="137">
                  <c:v>1370</c:v>
                </c:pt>
                <c:pt idx="138">
                  <c:v>1380</c:v>
                </c:pt>
                <c:pt idx="139">
                  <c:v>1390</c:v>
                </c:pt>
                <c:pt idx="140">
                  <c:v>1400</c:v>
                </c:pt>
                <c:pt idx="141">
                  <c:v>1410</c:v>
                </c:pt>
                <c:pt idx="142">
                  <c:v>1420</c:v>
                </c:pt>
                <c:pt idx="143">
                  <c:v>1430</c:v>
                </c:pt>
                <c:pt idx="144">
                  <c:v>1440</c:v>
                </c:pt>
                <c:pt idx="145">
                  <c:v>1450</c:v>
                </c:pt>
                <c:pt idx="146">
                  <c:v>1460</c:v>
                </c:pt>
                <c:pt idx="147">
                  <c:v>1470</c:v>
                </c:pt>
                <c:pt idx="148">
                  <c:v>1480</c:v>
                </c:pt>
                <c:pt idx="149">
                  <c:v>1490</c:v>
                </c:pt>
                <c:pt idx="150">
                  <c:v>1500</c:v>
                </c:pt>
                <c:pt idx="151">
                  <c:v>1510</c:v>
                </c:pt>
                <c:pt idx="152">
                  <c:v>1520</c:v>
                </c:pt>
                <c:pt idx="153">
                  <c:v>1530</c:v>
                </c:pt>
                <c:pt idx="154">
                  <c:v>1540</c:v>
                </c:pt>
                <c:pt idx="155">
                  <c:v>1550</c:v>
                </c:pt>
                <c:pt idx="156">
                  <c:v>1560</c:v>
                </c:pt>
                <c:pt idx="157">
                  <c:v>1570</c:v>
                </c:pt>
                <c:pt idx="158">
                  <c:v>1580</c:v>
                </c:pt>
                <c:pt idx="159">
                  <c:v>1590</c:v>
                </c:pt>
                <c:pt idx="160">
                  <c:v>1600</c:v>
                </c:pt>
                <c:pt idx="161">
                  <c:v>1610</c:v>
                </c:pt>
                <c:pt idx="162">
                  <c:v>1620</c:v>
                </c:pt>
                <c:pt idx="163">
                  <c:v>1630</c:v>
                </c:pt>
                <c:pt idx="164">
                  <c:v>1640</c:v>
                </c:pt>
                <c:pt idx="165">
                  <c:v>1650</c:v>
                </c:pt>
                <c:pt idx="166">
                  <c:v>1660</c:v>
                </c:pt>
                <c:pt idx="167">
                  <c:v>1670</c:v>
                </c:pt>
                <c:pt idx="168">
                  <c:v>1680</c:v>
                </c:pt>
                <c:pt idx="169">
                  <c:v>1690</c:v>
                </c:pt>
                <c:pt idx="170">
                  <c:v>1700</c:v>
                </c:pt>
                <c:pt idx="171">
                  <c:v>1710</c:v>
                </c:pt>
                <c:pt idx="172">
                  <c:v>1720</c:v>
                </c:pt>
                <c:pt idx="173">
                  <c:v>1730</c:v>
                </c:pt>
                <c:pt idx="174">
                  <c:v>1740</c:v>
                </c:pt>
                <c:pt idx="175">
                  <c:v>1750</c:v>
                </c:pt>
                <c:pt idx="176">
                  <c:v>1760</c:v>
                </c:pt>
                <c:pt idx="177">
                  <c:v>1770</c:v>
                </c:pt>
                <c:pt idx="178">
                  <c:v>1780</c:v>
                </c:pt>
                <c:pt idx="179">
                  <c:v>1790</c:v>
                </c:pt>
                <c:pt idx="180">
                  <c:v>1800</c:v>
                </c:pt>
                <c:pt idx="181">
                  <c:v>1810</c:v>
                </c:pt>
                <c:pt idx="182">
                  <c:v>1820</c:v>
                </c:pt>
                <c:pt idx="183">
                  <c:v>1830</c:v>
                </c:pt>
                <c:pt idx="184">
                  <c:v>1840</c:v>
                </c:pt>
                <c:pt idx="185">
                  <c:v>1850</c:v>
                </c:pt>
                <c:pt idx="186">
                  <c:v>1860</c:v>
                </c:pt>
                <c:pt idx="187">
                  <c:v>1870</c:v>
                </c:pt>
                <c:pt idx="188">
                  <c:v>1880</c:v>
                </c:pt>
                <c:pt idx="189">
                  <c:v>1890</c:v>
                </c:pt>
                <c:pt idx="190">
                  <c:v>1900</c:v>
                </c:pt>
                <c:pt idx="191">
                  <c:v>1910</c:v>
                </c:pt>
                <c:pt idx="192">
                  <c:v>1920</c:v>
                </c:pt>
                <c:pt idx="193">
                  <c:v>1930</c:v>
                </c:pt>
                <c:pt idx="194">
                  <c:v>1940</c:v>
                </c:pt>
                <c:pt idx="195">
                  <c:v>1950</c:v>
                </c:pt>
                <c:pt idx="196">
                  <c:v>1960</c:v>
                </c:pt>
                <c:pt idx="197">
                  <c:v>1970</c:v>
                </c:pt>
                <c:pt idx="198">
                  <c:v>1980</c:v>
                </c:pt>
                <c:pt idx="199">
                  <c:v>1990</c:v>
                </c:pt>
                <c:pt idx="200">
                  <c:v>2000</c:v>
                </c:pt>
                <c:pt idx="201">
                  <c:v>2010</c:v>
                </c:pt>
                <c:pt idx="202">
                  <c:v>2020</c:v>
                </c:pt>
                <c:pt idx="203">
                  <c:v>2030</c:v>
                </c:pt>
                <c:pt idx="204">
                  <c:v>2040</c:v>
                </c:pt>
                <c:pt idx="205">
                  <c:v>2050</c:v>
                </c:pt>
                <c:pt idx="206">
                  <c:v>2060</c:v>
                </c:pt>
                <c:pt idx="207">
                  <c:v>2070</c:v>
                </c:pt>
                <c:pt idx="208">
                  <c:v>2080</c:v>
                </c:pt>
                <c:pt idx="209">
                  <c:v>2090</c:v>
                </c:pt>
                <c:pt idx="210">
                  <c:v>2100</c:v>
                </c:pt>
                <c:pt idx="211">
                  <c:v>2110</c:v>
                </c:pt>
                <c:pt idx="212">
                  <c:v>2120</c:v>
                </c:pt>
                <c:pt idx="213">
                  <c:v>2130</c:v>
                </c:pt>
                <c:pt idx="214">
                  <c:v>2140</c:v>
                </c:pt>
                <c:pt idx="215">
                  <c:v>2150</c:v>
                </c:pt>
                <c:pt idx="216">
                  <c:v>2160</c:v>
                </c:pt>
                <c:pt idx="217">
                  <c:v>2170</c:v>
                </c:pt>
                <c:pt idx="218">
                  <c:v>2180</c:v>
                </c:pt>
                <c:pt idx="219">
                  <c:v>2190</c:v>
                </c:pt>
                <c:pt idx="220">
                  <c:v>2200</c:v>
                </c:pt>
                <c:pt idx="221">
                  <c:v>2210</c:v>
                </c:pt>
                <c:pt idx="222">
                  <c:v>2220</c:v>
                </c:pt>
                <c:pt idx="223">
                  <c:v>2230</c:v>
                </c:pt>
                <c:pt idx="224">
                  <c:v>2240</c:v>
                </c:pt>
                <c:pt idx="225">
                  <c:v>2250</c:v>
                </c:pt>
                <c:pt idx="226">
                  <c:v>2260</c:v>
                </c:pt>
                <c:pt idx="227">
                  <c:v>2270</c:v>
                </c:pt>
                <c:pt idx="228">
                  <c:v>2280</c:v>
                </c:pt>
                <c:pt idx="229">
                  <c:v>2290</c:v>
                </c:pt>
                <c:pt idx="230">
                  <c:v>2300</c:v>
                </c:pt>
                <c:pt idx="231">
                  <c:v>2310</c:v>
                </c:pt>
                <c:pt idx="232">
                  <c:v>2320</c:v>
                </c:pt>
                <c:pt idx="233">
                  <c:v>2330</c:v>
                </c:pt>
                <c:pt idx="234">
                  <c:v>2340</c:v>
                </c:pt>
                <c:pt idx="235">
                  <c:v>2350</c:v>
                </c:pt>
                <c:pt idx="236">
                  <c:v>2360</c:v>
                </c:pt>
                <c:pt idx="237">
                  <c:v>2370</c:v>
                </c:pt>
                <c:pt idx="238">
                  <c:v>2380</c:v>
                </c:pt>
                <c:pt idx="239">
                  <c:v>2390</c:v>
                </c:pt>
                <c:pt idx="240">
                  <c:v>2400</c:v>
                </c:pt>
                <c:pt idx="241">
                  <c:v>2410</c:v>
                </c:pt>
                <c:pt idx="242">
                  <c:v>2420</c:v>
                </c:pt>
                <c:pt idx="243">
                  <c:v>2430</c:v>
                </c:pt>
                <c:pt idx="244">
                  <c:v>2440</c:v>
                </c:pt>
                <c:pt idx="245">
                  <c:v>2450</c:v>
                </c:pt>
                <c:pt idx="246">
                  <c:v>2460</c:v>
                </c:pt>
                <c:pt idx="247">
                  <c:v>2470</c:v>
                </c:pt>
                <c:pt idx="248">
                  <c:v>2480</c:v>
                </c:pt>
                <c:pt idx="249">
                  <c:v>2490</c:v>
                </c:pt>
                <c:pt idx="250">
                  <c:v>2500</c:v>
                </c:pt>
                <c:pt idx="251">
                  <c:v>2510</c:v>
                </c:pt>
                <c:pt idx="252">
                  <c:v>2520</c:v>
                </c:pt>
                <c:pt idx="253">
                  <c:v>2530</c:v>
                </c:pt>
                <c:pt idx="254">
                  <c:v>2540</c:v>
                </c:pt>
                <c:pt idx="255">
                  <c:v>2550</c:v>
                </c:pt>
                <c:pt idx="256">
                  <c:v>2560</c:v>
                </c:pt>
                <c:pt idx="257">
                  <c:v>2570</c:v>
                </c:pt>
                <c:pt idx="258">
                  <c:v>2580</c:v>
                </c:pt>
                <c:pt idx="259">
                  <c:v>2590</c:v>
                </c:pt>
                <c:pt idx="260">
                  <c:v>2600</c:v>
                </c:pt>
                <c:pt idx="261">
                  <c:v>2610</c:v>
                </c:pt>
                <c:pt idx="262">
                  <c:v>2620</c:v>
                </c:pt>
                <c:pt idx="263">
                  <c:v>2630</c:v>
                </c:pt>
                <c:pt idx="264">
                  <c:v>2640</c:v>
                </c:pt>
                <c:pt idx="265">
                  <c:v>2650</c:v>
                </c:pt>
                <c:pt idx="266">
                  <c:v>2660</c:v>
                </c:pt>
                <c:pt idx="267">
                  <c:v>2670</c:v>
                </c:pt>
                <c:pt idx="268">
                  <c:v>2680</c:v>
                </c:pt>
                <c:pt idx="269">
                  <c:v>2690</c:v>
                </c:pt>
                <c:pt idx="270">
                  <c:v>2700</c:v>
                </c:pt>
                <c:pt idx="271">
                  <c:v>2710</c:v>
                </c:pt>
                <c:pt idx="272">
                  <c:v>2720</c:v>
                </c:pt>
                <c:pt idx="273">
                  <c:v>2730</c:v>
                </c:pt>
                <c:pt idx="274">
                  <c:v>2740</c:v>
                </c:pt>
                <c:pt idx="275">
                  <c:v>2750</c:v>
                </c:pt>
                <c:pt idx="276">
                  <c:v>2760</c:v>
                </c:pt>
                <c:pt idx="277">
                  <c:v>2770</c:v>
                </c:pt>
                <c:pt idx="278">
                  <c:v>2780</c:v>
                </c:pt>
                <c:pt idx="279">
                  <c:v>2790</c:v>
                </c:pt>
                <c:pt idx="280">
                  <c:v>2800</c:v>
                </c:pt>
                <c:pt idx="281">
                  <c:v>2810</c:v>
                </c:pt>
                <c:pt idx="282">
                  <c:v>2820</c:v>
                </c:pt>
                <c:pt idx="283">
                  <c:v>2830</c:v>
                </c:pt>
                <c:pt idx="284">
                  <c:v>2840</c:v>
                </c:pt>
                <c:pt idx="285">
                  <c:v>2850</c:v>
                </c:pt>
                <c:pt idx="286">
                  <c:v>2860</c:v>
                </c:pt>
                <c:pt idx="287">
                  <c:v>2870</c:v>
                </c:pt>
                <c:pt idx="288">
                  <c:v>2880</c:v>
                </c:pt>
                <c:pt idx="289">
                  <c:v>2890</c:v>
                </c:pt>
                <c:pt idx="290">
                  <c:v>2900</c:v>
                </c:pt>
                <c:pt idx="291">
                  <c:v>2910</c:v>
                </c:pt>
                <c:pt idx="292">
                  <c:v>2920</c:v>
                </c:pt>
                <c:pt idx="293">
                  <c:v>2930</c:v>
                </c:pt>
                <c:pt idx="294">
                  <c:v>2940</c:v>
                </c:pt>
                <c:pt idx="295">
                  <c:v>2950</c:v>
                </c:pt>
                <c:pt idx="296">
                  <c:v>2960</c:v>
                </c:pt>
                <c:pt idx="297">
                  <c:v>2970</c:v>
                </c:pt>
                <c:pt idx="298">
                  <c:v>2980</c:v>
                </c:pt>
                <c:pt idx="299">
                  <c:v>2990</c:v>
                </c:pt>
                <c:pt idx="300">
                  <c:v>3000</c:v>
                </c:pt>
                <c:pt idx="301">
                  <c:v>3010</c:v>
                </c:pt>
                <c:pt idx="302">
                  <c:v>3020</c:v>
                </c:pt>
                <c:pt idx="303">
                  <c:v>3030</c:v>
                </c:pt>
                <c:pt idx="304">
                  <c:v>3040</c:v>
                </c:pt>
                <c:pt idx="305">
                  <c:v>3050</c:v>
                </c:pt>
                <c:pt idx="306">
                  <c:v>3060</c:v>
                </c:pt>
                <c:pt idx="307">
                  <c:v>3070</c:v>
                </c:pt>
                <c:pt idx="308">
                  <c:v>3080</c:v>
                </c:pt>
                <c:pt idx="309">
                  <c:v>3090</c:v>
                </c:pt>
                <c:pt idx="310">
                  <c:v>3100</c:v>
                </c:pt>
                <c:pt idx="311">
                  <c:v>3110</c:v>
                </c:pt>
                <c:pt idx="312">
                  <c:v>3120</c:v>
                </c:pt>
                <c:pt idx="313">
                  <c:v>3130</c:v>
                </c:pt>
                <c:pt idx="314">
                  <c:v>3140</c:v>
                </c:pt>
                <c:pt idx="315">
                  <c:v>3150</c:v>
                </c:pt>
                <c:pt idx="316">
                  <c:v>3160</c:v>
                </c:pt>
                <c:pt idx="317">
                  <c:v>3170</c:v>
                </c:pt>
                <c:pt idx="318">
                  <c:v>3180</c:v>
                </c:pt>
                <c:pt idx="319">
                  <c:v>3190</c:v>
                </c:pt>
                <c:pt idx="320">
                  <c:v>3200</c:v>
                </c:pt>
                <c:pt idx="321">
                  <c:v>3210</c:v>
                </c:pt>
                <c:pt idx="322">
                  <c:v>3220</c:v>
                </c:pt>
                <c:pt idx="323">
                  <c:v>3230</c:v>
                </c:pt>
                <c:pt idx="324">
                  <c:v>3240</c:v>
                </c:pt>
                <c:pt idx="325">
                  <c:v>3250</c:v>
                </c:pt>
                <c:pt idx="326">
                  <c:v>3260</c:v>
                </c:pt>
                <c:pt idx="327">
                  <c:v>3270</c:v>
                </c:pt>
                <c:pt idx="328">
                  <c:v>3280</c:v>
                </c:pt>
                <c:pt idx="329">
                  <c:v>3290</c:v>
                </c:pt>
                <c:pt idx="330">
                  <c:v>3300</c:v>
                </c:pt>
              </c:numCache>
            </c:numRef>
          </c:xVal>
          <c:yVal>
            <c:numRef>
              <c:f>'Sheet1 (2)'!$K$1:$K$331</c:f>
              <c:numCache>
                <c:formatCode>General</c:formatCode>
                <c:ptCount val="331"/>
                <c:pt idx="0">
                  <c:v>-6.8793079222692137</c:v>
                </c:pt>
                <c:pt idx="1">
                  <c:v>-1.7615822011841187</c:v>
                </c:pt>
                <c:pt idx="2">
                  <c:v>-5.5551956151391213</c:v>
                </c:pt>
                <c:pt idx="3">
                  <c:v>-17.451753007887021</c:v>
                </c:pt>
                <c:pt idx="4">
                  <c:v>-5.4203007607532872</c:v>
                </c:pt>
                <c:pt idx="5">
                  <c:v>-2.6600695886997729</c:v>
                </c:pt>
                <c:pt idx="6">
                  <c:v>2.2175725106805859</c:v>
                </c:pt>
                <c:pt idx="7">
                  <c:v>-8.4327901803586229</c:v>
                </c:pt>
                <c:pt idx="8">
                  <c:v>-15.672309694075558</c:v>
                </c:pt>
                <c:pt idx="9">
                  <c:v>-12.541482911236434</c:v>
                </c:pt>
                <c:pt idx="10">
                  <c:v>-13.217905123301064</c:v>
                </c:pt>
                <c:pt idx="11">
                  <c:v>-7.7485762077518379</c:v>
                </c:pt>
                <c:pt idx="12">
                  <c:v>-22.006524029802449</c:v>
                </c:pt>
                <c:pt idx="13">
                  <c:v>-8.9022437530226419</c:v>
                </c:pt>
                <c:pt idx="14">
                  <c:v>-17.018823312764326</c:v>
                </c:pt>
                <c:pt idx="15">
                  <c:v>0.41037104993772433</c:v>
                </c:pt>
                <c:pt idx="16">
                  <c:v>-1.5531526066818437</c:v>
                </c:pt>
                <c:pt idx="17">
                  <c:v>-0.44964451990111071</c:v>
                </c:pt>
                <c:pt idx="18">
                  <c:v>11.427433471491481</c:v>
                </c:pt>
                <c:pt idx="19">
                  <c:v>-0.9668226258857372</c:v>
                </c:pt>
                <c:pt idx="20">
                  <c:v>4.0379225673383319</c:v>
                </c:pt>
                <c:pt idx="21">
                  <c:v>-0.68437130623312026</c:v>
                </c:pt>
                <c:pt idx="22">
                  <c:v>10.441288777876736</c:v>
                </c:pt>
                <c:pt idx="23">
                  <c:v>-1.3466709523150993</c:v>
                </c:pt>
                <c:pt idx="24">
                  <c:v>3.0688223499095324</c:v>
                </c:pt>
                <c:pt idx="25">
                  <c:v>-4.8076735881274475</c:v>
                </c:pt>
                <c:pt idx="26">
                  <c:v>-0.82608395109331145</c:v>
                </c:pt>
                <c:pt idx="27">
                  <c:v>-8.3889615273090783</c:v>
                </c:pt>
                <c:pt idx="28">
                  <c:v>8.0521402016426951</c:v>
                </c:pt>
                <c:pt idx="29">
                  <c:v>12.857708516008277</c:v>
                </c:pt>
                <c:pt idx="30">
                  <c:v>-5.9520884177544291</c:v>
                </c:pt>
                <c:pt idx="31">
                  <c:v>1.3721664918582663</c:v>
                </c:pt>
                <c:pt idx="32">
                  <c:v>-8.628558163979914</c:v>
                </c:pt>
                <c:pt idx="33">
                  <c:v>-1.5278293849198745</c:v>
                </c:pt>
                <c:pt idx="34">
                  <c:v>16.417082128665136</c:v>
                </c:pt>
                <c:pt idx="35">
                  <c:v>9.9494338936540778</c:v>
                </c:pt>
                <c:pt idx="36">
                  <c:v>-3.1149136103472768</c:v>
                </c:pt>
                <c:pt idx="37">
                  <c:v>7.6391768929092052</c:v>
                </c:pt>
                <c:pt idx="38">
                  <c:v>15.519081726183344</c:v>
                </c:pt>
                <c:pt idx="39">
                  <c:v>14.453071487011668</c:v>
                </c:pt>
                <c:pt idx="40">
                  <c:v>9.1205853659838052</c:v>
                </c:pt>
                <c:pt idx="41">
                  <c:v>-5.452441772989614</c:v>
                </c:pt>
                <c:pt idx="42">
                  <c:v>20.993280492071435</c:v>
                </c:pt>
                <c:pt idx="43">
                  <c:v>13.420176230144079</c:v>
                </c:pt>
                <c:pt idx="44">
                  <c:v>5.9055101722827859</c:v>
                </c:pt>
                <c:pt idx="45">
                  <c:v>15.054498003858189</c:v>
                </c:pt>
                <c:pt idx="46">
                  <c:v>-0.32741127639626172</c:v>
                </c:pt>
                <c:pt idx="47">
                  <c:v>10.845486356000302</c:v>
                </c:pt>
                <c:pt idx="48">
                  <c:v>-9.2557948876222707</c:v>
                </c:pt>
                <c:pt idx="49">
                  <c:v>13.370990741721808</c:v>
                </c:pt>
                <c:pt idx="50">
                  <c:v>10.066797286820066</c:v>
                </c:pt>
                <c:pt idx="51">
                  <c:v>10.116469760276203</c:v>
                </c:pt>
                <c:pt idx="52">
                  <c:v>19.348245047611872</c:v>
                </c:pt>
                <c:pt idx="53">
                  <c:v>18.141983118681598</c:v>
                </c:pt>
                <c:pt idx="54">
                  <c:v>9.0246493143086894</c:v>
                </c:pt>
                <c:pt idx="55">
                  <c:v>13.614483258663704</c:v>
                </c:pt>
                <c:pt idx="56">
                  <c:v>12.683854858911726</c:v>
                </c:pt>
                <c:pt idx="57">
                  <c:v>15.942271720628391</c:v>
                </c:pt>
                <c:pt idx="58">
                  <c:v>7.7346259595504199</c:v>
                </c:pt>
                <c:pt idx="59">
                  <c:v>13.764961634133819</c:v>
                </c:pt>
                <c:pt idx="60">
                  <c:v>23.045435424857825</c:v>
                </c:pt>
                <c:pt idx="61">
                  <c:v>17.850766068419091</c:v>
                </c:pt>
                <c:pt idx="62">
                  <c:v>22.384109748843649</c:v>
                </c:pt>
                <c:pt idx="63">
                  <c:v>26.496698359992521</c:v>
                </c:pt>
                <c:pt idx="64">
                  <c:v>27.55735176379147</c:v>
                </c:pt>
                <c:pt idx="65">
                  <c:v>19.012712359265922</c:v>
                </c:pt>
                <c:pt idx="66">
                  <c:v>25.765246839099028</c:v>
                </c:pt>
                <c:pt idx="67">
                  <c:v>2.8579578302378268</c:v>
                </c:pt>
                <c:pt idx="68">
                  <c:v>13.874046281723784</c:v>
                </c:pt>
                <c:pt idx="69">
                  <c:v>32.460317084933799</c:v>
                </c:pt>
                <c:pt idx="70">
                  <c:v>29.68937224213483</c:v>
                </c:pt>
                <c:pt idx="71">
                  <c:v>20.887117754684766</c:v>
                </c:pt>
                <c:pt idx="72">
                  <c:v>12.779303925552973</c:v>
                </c:pt>
                <c:pt idx="73">
                  <c:v>29.69326812240589</c:v>
                </c:pt>
                <c:pt idx="74">
                  <c:v>29.302706125231108</c:v>
                </c:pt>
                <c:pt idx="75">
                  <c:v>38.317286087454583</c:v>
                </c:pt>
                <c:pt idx="76">
                  <c:v>22.31544485906603</c:v>
                </c:pt>
                <c:pt idx="77">
                  <c:v>22.204412271340502</c:v>
                </c:pt>
                <c:pt idx="78">
                  <c:v>34.145772287205745</c:v>
                </c:pt>
                <c:pt idx="79">
                  <c:v>24.207381715704653</c:v>
                </c:pt>
                <c:pt idx="80">
                  <c:v>41.596156320594353</c:v>
                </c:pt>
                <c:pt idx="81">
                  <c:v>25.77985639011554</c:v>
                </c:pt>
                <c:pt idx="82">
                  <c:v>16.952765665937338</c:v>
                </c:pt>
                <c:pt idx="83">
                  <c:v>39.266906903528003</c:v>
                </c:pt>
                <c:pt idx="84">
                  <c:v>30.627792402428973</c:v>
                </c:pt>
                <c:pt idx="85">
                  <c:v>36.352301475733313</c:v>
                </c:pt>
                <c:pt idx="86">
                  <c:v>33.275530031655329</c:v>
                </c:pt>
                <c:pt idx="87">
                  <c:v>22.812656578661379</c:v>
                </c:pt>
                <c:pt idx="88">
                  <c:v>34.857744406743862</c:v>
                </c:pt>
                <c:pt idx="89">
                  <c:v>40.573487749438286</c:v>
                </c:pt>
                <c:pt idx="90">
                  <c:v>34.933227086995871</c:v>
                </c:pt>
                <c:pt idx="91">
                  <c:v>38.336765488809888</c:v>
                </c:pt>
                <c:pt idx="92">
                  <c:v>25.176968918167354</c:v>
                </c:pt>
                <c:pt idx="93">
                  <c:v>35.383688243338412</c:v>
                </c:pt>
                <c:pt idx="94">
                  <c:v>33.182028905149643</c:v>
                </c:pt>
                <c:pt idx="95">
                  <c:v>24.992401590325347</c:v>
                </c:pt>
                <c:pt idx="96">
                  <c:v>33.639307851966578</c:v>
                </c:pt>
                <c:pt idx="97">
                  <c:v>28.808903300872924</c:v>
                </c:pt>
                <c:pt idx="98">
                  <c:v>29.864199869299114</c:v>
                </c:pt>
                <c:pt idx="99">
                  <c:v>29.9328647590768</c:v>
                </c:pt>
                <c:pt idx="100">
                  <c:v>33.781994466894496</c:v>
                </c:pt>
                <c:pt idx="101">
                  <c:v>34.708726986375446</c:v>
                </c:pt>
                <c:pt idx="102">
                  <c:v>34.212002251813935</c:v>
                </c:pt>
                <c:pt idx="103">
                  <c:v>31.689906761329624</c:v>
                </c:pt>
                <c:pt idx="104">
                  <c:v>20.615380105777568</c:v>
                </c:pt>
                <c:pt idx="105">
                  <c:v>25.710217530270125</c:v>
                </c:pt>
                <c:pt idx="106">
                  <c:v>32.487101261797399</c:v>
                </c:pt>
                <c:pt idx="107">
                  <c:v>33.393867394889078</c:v>
                </c:pt>
                <c:pt idx="108">
                  <c:v>33.195177501064528</c:v>
                </c:pt>
                <c:pt idx="109">
                  <c:v>30.676977890851276</c:v>
                </c:pt>
                <c:pt idx="110">
                  <c:v>34.857257421709967</c:v>
                </c:pt>
                <c:pt idx="111">
                  <c:v>35.086140387635417</c:v>
                </c:pt>
                <c:pt idx="112">
                  <c:v>43.988713792065553</c:v>
                </c:pt>
                <c:pt idx="113">
                  <c:v>38.227193856186062</c:v>
                </c:pt>
                <c:pt idx="114">
                  <c:v>36.868018626616305</c:v>
                </c:pt>
                <c:pt idx="115">
                  <c:v>38.1960268140175</c:v>
                </c:pt>
                <c:pt idx="116">
                  <c:v>42.385072075486107</c:v>
                </c:pt>
                <c:pt idx="117">
                  <c:v>26.647176735462637</c:v>
                </c:pt>
                <c:pt idx="118">
                  <c:v>30.898556081268367</c:v>
                </c:pt>
                <c:pt idx="119">
                  <c:v>46.633042526054744</c:v>
                </c:pt>
                <c:pt idx="120">
                  <c:v>34.330339615047684</c:v>
                </c:pt>
                <c:pt idx="121">
                  <c:v>43.111653746040808</c:v>
                </c:pt>
                <c:pt idx="122">
                  <c:v>45.200332556368522</c:v>
                </c:pt>
                <c:pt idx="123">
                  <c:v>54.713585193289035</c:v>
                </c:pt>
                <c:pt idx="124">
                  <c:v>38.982994628773717</c:v>
                </c:pt>
                <c:pt idx="125">
                  <c:v>47.694669899921429</c:v>
                </c:pt>
                <c:pt idx="126">
                  <c:v>30.819664505779198</c:v>
                </c:pt>
                <c:pt idx="127">
                  <c:v>33.813161509063058</c:v>
                </c:pt>
                <c:pt idx="128">
                  <c:v>48.752401393517125</c:v>
                </c:pt>
                <c:pt idx="129">
                  <c:v>39.406671608252665</c:v>
                </c:pt>
                <c:pt idx="130">
                  <c:v>36.082998751995547</c:v>
                </c:pt>
                <c:pt idx="131">
                  <c:v>33.460097359497333</c:v>
                </c:pt>
                <c:pt idx="132">
                  <c:v>40.733218840552219</c:v>
                </c:pt>
                <c:pt idx="133">
                  <c:v>38.084020256224235</c:v>
                </c:pt>
                <c:pt idx="134">
                  <c:v>43.07561685353339</c:v>
                </c:pt>
                <c:pt idx="135">
                  <c:v>36.621604199471079</c:v>
                </c:pt>
                <c:pt idx="136">
                  <c:v>34.311347198726203</c:v>
                </c:pt>
                <c:pt idx="137">
                  <c:v>50.465614742720398</c:v>
                </c:pt>
                <c:pt idx="138">
                  <c:v>33.364648292856046</c:v>
                </c:pt>
                <c:pt idx="139">
                  <c:v>35.228827002563342</c:v>
                </c:pt>
                <c:pt idx="140">
                  <c:v>50.281534399912367</c:v>
                </c:pt>
                <c:pt idx="141">
                  <c:v>40.356292424326156</c:v>
                </c:pt>
                <c:pt idx="142">
                  <c:v>43.261158151443126</c:v>
                </c:pt>
                <c:pt idx="143">
                  <c:v>40.695720992943166</c:v>
                </c:pt>
                <c:pt idx="144">
                  <c:v>29.748784416268691</c:v>
                </c:pt>
                <c:pt idx="145">
                  <c:v>46.707064251205054</c:v>
                </c:pt>
                <c:pt idx="146">
                  <c:v>49.71906668577649</c:v>
                </c:pt>
                <c:pt idx="147">
                  <c:v>43.83872240162934</c:v>
                </c:pt>
                <c:pt idx="148">
                  <c:v>46.741153203576943</c:v>
                </c:pt>
                <c:pt idx="149">
                  <c:v>39.623866933364859</c:v>
                </c:pt>
                <c:pt idx="150">
                  <c:v>54.619110096715559</c:v>
                </c:pt>
                <c:pt idx="151">
                  <c:v>39.595134816365729</c:v>
                </c:pt>
                <c:pt idx="152">
                  <c:v>42.30764145509864</c:v>
                </c:pt>
                <c:pt idx="153">
                  <c:v>54.183745476423425</c:v>
                </c:pt>
                <c:pt idx="154">
                  <c:v>32.013751808862317</c:v>
                </c:pt>
                <c:pt idx="155">
                  <c:v>38.355757905131362</c:v>
                </c:pt>
                <c:pt idx="156">
                  <c:v>36.706339595366835</c:v>
                </c:pt>
                <c:pt idx="157">
                  <c:v>57.220097162689029</c:v>
                </c:pt>
                <c:pt idx="158">
                  <c:v>41.840622807604049</c:v>
                </c:pt>
                <c:pt idx="159">
                  <c:v>43.940502273711047</c:v>
                </c:pt>
                <c:pt idx="160">
                  <c:v>53.954375525464151</c:v>
                </c:pt>
                <c:pt idx="161">
                  <c:v>43.600586720060136</c:v>
                </c:pt>
                <c:pt idx="162">
                  <c:v>52.277686053802121</c:v>
                </c:pt>
                <c:pt idx="163">
                  <c:v>31.333433716526667</c:v>
                </c:pt>
                <c:pt idx="164">
                  <c:v>59.01415002751709</c:v>
                </c:pt>
                <c:pt idx="165">
                  <c:v>55.264365266611591</c:v>
                </c:pt>
                <c:pt idx="166">
                  <c:v>57.480147170782978</c:v>
                </c:pt>
                <c:pt idx="167">
                  <c:v>51.124505493565223</c:v>
                </c:pt>
                <c:pt idx="168">
                  <c:v>48.297070386835721</c:v>
                </c:pt>
                <c:pt idx="169">
                  <c:v>27.273439489037187</c:v>
                </c:pt>
                <c:pt idx="170">
                  <c:v>47.422932251014302</c:v>
                </c:pt>
                <c:pt idx="171">
                  <c:v>53.118709207319512</c:v>
                </c:pt>
                <c:pt idx="172">
                  <c:v>55.240502999951325</c:v>
                </c:pt>
                <c:pt idx="173">
                  <c:v>42.807775084897322</c:v>
                </c:pt>
                <c:pt idx="174">
                  <c:v>44.541441805523704</c:v>
                </c:pt>
                <c:pt idx="175">
                  <c:v>59.701772895361024</c:v>
                </c:pt>
                <c:pt idx="176">
                  <c:v>45.784714597029129</c:v>
                </c:pt>
                <c:pt idx="177">
                  <c:v>46.173815639102287</c:v>
                </c:pt>
                <c:pt idx="178">
                  <c:v>57.202078716435359</c:v>
                </c:pt>
                <c:pt idx="179">
                  <c:v>51.57837554514493</c:v>
                </c:pt>
                <c:pt idx="180">
                  <c:v>43.90641332133923</c:v>
                </c:pt>
                <c:pt idx="181">
                  <c:v>57.534689494577982</c:v>
                </c:pt>
                <c:pt idx="182">
                  <c:v>43.194928186834943</c:v>
                </c:pt>
                <c:pt idx="183">
                  <c:v>46.618919960072063</c:v>
                </c:pt>
                <c:pt idx="184">
                  <c:v>36.935222561292292</c:v>
                </c:pt>
                <c:pt idx="185">
                  <c:v>48.740226767670038</c:v>
                </c:pt>
                <c:pt idx="186">
                  <c:v>43.658537939092369</c:v>
                </c:pt>
                <c:pt idx="187">
                  <c:v>49.424440740276829</c:v>
                </c:pt>
                <c:pt idx="188">
                  <c:v>37.654012471304803</c:v>
                </c:pt>
                <c:pt idx="189">
                  <c:v>49.427849635513986</c:v>
                </c:pt>
                <c:pt idx="190">
                  <c:v>55.845338412035041</c:v>
                </c:pt>
                <c:pt idx="191">
                  <c:v>53.676307071116454</c:v>
                </c:pt>
                <c:pt idx="192">
                  <c:v>43.107757865769749</c:v>
                </c:pt>
                <c:pt idx="193">
                  <c:v>47.198432150393813</c:v>
                </c:pt>
                <c:pt idx="194">
                  <c:v>47.469682814267109</c:v>
                </c:pt>
                <c:pt idx="195">
                  <c:v>50.464640772652672</c:v>
                </c:pt>
                <c:pt idx="196">
                  <c:v>40.785326239177792</c:v>
                </c:pt>
                <c:pt idx="197">
                  <c:v>44.392911370189118</c:v>
                </c:pt>
                <c:pt idx="198">
                  <c:v>76.818322866309629</c:v>
                </c:pt>
                <c:pt idx="199">
                  <c:v>59.098885423412838</c:v>
                </c:pt>
                <c:pt idx="200">
                  <c:v>44.394372325290817</c:v>
                </c:pt>
                <c:pt idx="201">
                  <c:v>53.866718219365062</c:v>
                </c:pt>
                <c:pt idx="202">
                  <c:v>36.86558370144688</c:v>
                </c:pt>
                <c:pt idx="203">
                  <c:v>45.150173097878479</c:v>
                </c:pt>
                <c:pt idx="204">
                  <c:v>41.751991531437163</c:v>
                </c:pt>
                <c:pt idx="205">
                  <c:v>48.620428449334582</c:v>
                </c:pt>
                <c:pt idx="206">
                  <c:v>44.464011185136165</c:v>
                </c:pt>
                <c:pt idx="207">
                  <c:v>56.679543775078045</c:v>
                </c:pt>
                <c:pt idx="208">
                  <c:v>53.390446856226646</c:v>
                </c:pt>
                <c:pt idx="209">
                  <c:v>54.082939574409451</c:v>
                </c:pt>
                <c:pt idx="210">
                  <c:v>51.317838552017079</c:v>
                </c:pt>
                <c:pt idx="211">
                  <c:v>54.175953715881242</c:v>
                </c:pt>
                <c:pt idx="212">
                  <c:v>52.72814721014467</c:v>
                </c:pt>
                <c:pt idx="213">
                  <c:v>46.204495696236947</c:v>
                </c:pt>
                <c:pt idx="214">
                  <c:v>44.33593412122476</c:v>
                </c:pt>
                <c:pt idx="215">
                  <c:v>54.718455043627834</c:v>
                </c:pt>
                <c:pt idx="216">
                  <c:v>40.962588791511507</c:v>
                </c:pt>
                <c:pt idx="217">
                  <c:v>28.516712280542617</c:v>
                </c:pt>
                <c:pt idx="218">
                  <c:v>45.592842493678901</c:v>
                </c:pt>
                <c:pt idx="219">
                  <c:v>38.865631235607765</c:v>
                </c:pt>
                <c:pt idx="220">
                  <c:v>29.770698742793428</c:v>
                </c:pt>
                <c:pt idx="221">
                  <c:v>38.744371962170689</c:v>
                </c:pt>
                <c:pt idx="222">
                  <c:v>55.870174648763104</c:v>
                </c:pt>
                <c:pt idx="223">
                  <c:v>58.821790939132953</c:v>
                </c:pt>
                <c:pt idx="224">
                  <c:v>43.445238494251228</c:v>
                </c:pt>
                <c:pt idx="225">
                  <c:v>57.710978076843965</c:v>
                </c:pt>
                <c:pt idx="226">
                  <c:v>59.301471197508526</c:v>
                </c:pt>
                <c:pt idx="227">
                  <c:v>54.893282670792118</c:v>
                </c:pt>
                <c:pt idx="228">
                  <c:v>56.80762083898945</c:v>
                </c:pt>
                <c:pt idx="229">
                  <c:v>54.699949612340262</c:v>
                </c:pt>
                <c:pt idx="230">
                  <c:v>57.171398659300699</c:v>
                </c:pt>
                <c:pt idx="231">
                  <c:v>39.267393888561905</c:v>
                </c:pt>
                <c:pt idx="232">
                  <c:v>43.757395900970742</c:v>
                </c:pt>
                <c:pt idx="233">
                  <c:v>61.664809566946701</c:v>
                </c:pt>
                <c:pt idx="234">
                  <c:v>48.081336016825219</c:v>
                </c:pt>
                <c:pt idx="235">
                  <c:v>48.704676860196514</c:v>
                </c:pt>
                <c:pt idx="236">
                  <c:v>50.217739360473544</c:v>
                </c:pt>
                <c:pt idx="237">
                  <c:v>44.550207536133627</c:v>
                </c:pt>
                <c:pt idx="238">
                  <c:v>67.06352565258274</c:v>
                </c:pt>
                <c:pt idx="239">
                  <c:v>48.764576019364206</c:v>
                </c:pt>
                <c:pt idx="240">
                  <c:v>45.830978175248035</c:v>
                </c:pt>
                <c:pt idx="241">
                  <c:v>52.933654894443613</c:v>
                </c:pt>
                <c:pt idx="242">
                  <c:v>48.886809262869093</c:v>
                </c:pt>
                <c:pt idx="243">
                  <c:v>50.910719063690244</c:v>
                </c:pt>
                <c:pt idx="244">
                  <c:v>51.52626814651935</c:v>
                </c:pt>
                <c:pt idx="245">
                  <c:v>54.612292306241159</c:v>
                </c:pt>
                <c:pt idx="246">
                  <c:v>53.817532730942752</c:v>
                </c:pt>
                <c:pt idx="247">
                  <c:v>58.786728016693331</c:v>
                </c:pt>
                <c:pt idx="248">
                  <c:v>51.916830143694206</c:v>
                </c:pt>
                <c:pt idx="249">
                  <c:v>48.839571714582313</c:v>
                </c:pt>
                <c:pt idx="250">
                  <c:v>45.837795965722435</c:v>
                </c:pt>
                <c:pt idx="251">
                  <c:v>38.993708299519177</c:v>
                </c:pt>
                <c:pt idx="252">
                  <c:v>56.797394153277892</c:v>
                </c:pt>
                <c:pt idx="253">
                  <c:v>58.893377739113895</c:v>
                </c:pt>
                <c:pt idx="254">
                  <c:v>57.864865347551245</c:v>
                </c:pt>
                <c:pt idx="255">
                  <c:v>60.201419540125812</c:v>
                </c:pt>
                <c:pt idx="256">
                  <c:v>58.349902441299506</c:v>
                </c:pt>
                <c:pt idx="257">
                  <c:v>50.588821956293017</c:v>
                </c:pt>
                <c:pt idx="258">
                  <c:v>55.348613677473523</c:v>
                </c:pt>
                <c:pt idx="259">
                  <c:v>48.958396062849971</c:v>
                </c:pt>
                <c:pt idx="260">
                  <c:v>58.804746462947008</c:v>
                </c:pt>
                <c:pt idx="261">
                  <c:v>53.697247427573473</c:v>
                </c:pt>
                <c:pt idx="262">
                  <c:v>49.636279230016264</c:v>
                </c:pt>
                <c:pt idx="263">
                  <c:v>63.798777985425659</c:v>
                </c:pt>
                <c:pt idx="264">
                  <c:v>40.826719967057905</c:v>
                </c:pt>
                <c:pt idx="265">
                  <c:v>52.684318557095125</c:v>
                </c:pt>
                <c:pt idx="266">
                  <c:v>45.727250363030805</c:v>
                </c:pt>
                <c:pt idx="267">
                  <c:v>38.484321954076741</c:v>
                </c:pt>
                <c:pt idx="268">
                  <c:v>57.061827026676802</c:v>
                </c:pt>
                <c:pt idx="269">
                  <c:v>43.579159378569301</c:v>
                </c:pt>
                <c:pt idx="270">
                  <c:v>55.014541944229201</c:v>
                </c:pt>
                <c:pt idx="271">
                  <c:v>47.537860719010894</c:v>
                </c:pt>
                <c:pt idx="272">
                  <c:v>48.335542204512571</c:v>
                </c:pt>
                <c:pt idx="273">
                  <c:v>68.665219429026664</c:v>
                </c:pt>
                <c:pt idx="274">
                  <c:v>45.39804848012534</c:v>
                </c:pt>
                <c:pt idx="275">
                  <c:v>72.519705972217125</c:v>
                </c:pt>
                <c:pt idx="276">
                  <c:v>61.300057776567719</c:v>
                </c:pt>
                <c:pt idx="277">
                  <c:v>48.528388277930603</c:v>
                </c:pt>
                <c:pt idx="278">
                  <c:v>50.75634480794907</c:v>
                </c:pt>
                <c:pt idx="279">
                  <c:v>52.491472483677093</c:v>
                </c:pt>
                <c:pt idx="280">
                  <c:v>63.617132567786982</c:v>
                </c:pt>
                <c:pt idx="281">
                  <c:v>49.082090261456486</c:v>
                </c:pt>
                <c:pt idx="282">
                  <c:v>47.851966065865938</c:v>
                </c:pt>
                <c:pt idx="283">
                  <c:v>51.294950255424546</c:v>
                </c:pt>
                <c:pt idx="284">
                  <c:v>48.451931627610797</c:v>
                </c:pt>
                <c:pt idx="285">
                  <c:v>60.678664873331954</c:v>
                </c:pt>
                <c:pt idx="286">
                  <c:v>51.085059705820633</c:v>
                </c:pt>
                <c:pt idx="287">
                  <c:v>49.992752274819217</c:v>
                </c:pt>
                <c:pt idx="288">
                  <c:v>60.941636791629229</c:v>
                </c:pt>
                <c:pt idx="289">
                  <c:v>49.423953755242927</c:v>
                </c:pt>
                <c:pt idx="290">
                  <c:v>45.255848850231253</c:v>
                </c:pt>
                <c:pt idx="291">
                  <c:v>61.803600301603623</c:v>
                </c:pt>
                <c:pt idx="292">
                  <c:v>55.868713693661412</c:v>
                </c:pt>
                <c:pt idx="293">
                  <c:v>50.529409782159227</c:v>
                </c:pt>
                <c:pt idx="294">
                  <c:v>68.677394054873744</c:v>
                </c:pt>
                <c:pt idx="295">
                  <c:v>62.345614644316328</c:v>
                </c:pt>
                <c:pt idx="296">
                  <c:v>57.28632712729722</c:v>
                </c:pt>
                <c:pt idx="297">
                  <c:v>56.772070931515927</c:v>
                </c:pt>
                <c:pt idx="298">
                  <c:v>51.632430883906089</c:v>
                </c:pt>
                <c:pt idx="299">
                  <c:v>45.388308779447691</c:v>
                </c:pt>
                <c:pt idx="300">
                  <c:v>60.005651556504525</c:v>
                </c:pt>
                <c:pt idx="301">
                  <c:v>58.645502356866977</c:v>
                </c:pt>
                <c:pt idx="302">
                  <c:v>55.648596458345942</c:v>
                </c:pt>
                <c:pt idx="303">
                  <c:v>55.160637454394355</c:v>
                </c:pt>
                <c:pt idx="304">
                  <c:v>51.673824611786202</c:v>
                </c:pt>
                <c:pt idx="305">
                  <c:v>60.805280982141731</c:v>
                </c:pt>
                <c:pt idx="306">
                  <c:v>65.441378504715786</c:v>
                </c:pt>
                <c:pt idx="307">
                  <c:v>43.816808075104603</c:v>
                </c:pt>
                <c:pt idx="308">
                  <c:v>48.522544457523942</c:v>
                </c:pt>
                <c:pt idx="309">
                  <c:v>44.651013438147537</c:v>
                </c:pt>
                <c:pt idx="310">
                  <c:v>55.740636629750007</c:v>
                </c:pt>
                <c:pt idx="311">
                  <c:v>41.900521966771741</c:v>
                </c:pt>
                <c:pt idx="312">
                  <c:v>49.147833241030767</c:v>
                </c:pt>
                <c:pt idx="313">
                  <c:v>58.258349254929357</c:v>
                </c:pt>
                <c:pt idx="314">
                  <c:v>49.866136166009447</c:v>
                </c:pt>
                <c:pt idx="315">
                  <c:v>61.431056750682458</c:v>
                </c:pt>
                <c:pt idx="316">
                  <c:v>41.764653142318139</c:v>
                </c:pt>
                <c:pt idx="317">
                  <c:v>44.209804997448813</c:v>
                </c:pt>
                <c:pt idx="318">
                  <c:v>56.970760825340548</c:v>
                </c:pt>
                <c:pt idx="319">
                  <c:v>58.882664068368442</c:v>
                </c:pt>
                <c:pt idx="320">
                  <c:v>61.437874541156845</c:v>
                </c:pt>
                <c:pt idx="321">
                  <c:v>50.662356696409496</c:v>
                </c:pt>
                <c:pt idx="322">
                  <c:v>72.2401765627678</c:v>
                </c:pt>
                <c:pt idx="323">
                  <c:v>55.626195146787317</c:v>
                </c:pt>
                <c:pt idx="324">
                  <c:v>61.105263763014229</c:v>
                </c:pt>
                <c:pt idx="325">
                  <c:v>59.572234876347927</c:v>
                </c:pt>
                <c:pt idx="326">
                  <c:v>45.735529108606826</c:v>
                </c:pt>
                <c:pt idx="327">
                  <c:v>66.222502499065413</c:v>
                </c:pt>
                <c:pt idx="328">
                  <c:v>43.573315558162633</c:v>
                </c:pt>
                <c:pt idx="329">
                  <c:v>64.947575680357531</c:v>
                </c:pt>
                <c:pt idx="330">
                  <c:v>59.049212949956711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887680"/>
        <c:axId val="103038976"/>
      </c:scatterChart>
      <c:valAx>
        <c:axId val="798876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/>
                  <a:t>Time</a:t>
                </a:r>
                <a:r>
                  <a:rPr lang="en-US" altLang="ja-JP" baseline="0"/>
                  <a:t> [s]</a:t>
                </a:r>
                <a:endParaRPr lang="ja-JP" alt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3038976"/>
        <c:crosses val="autoZero"/>
        <c:crossBetween val="midCat"/>
      </c:valAx>
      <c:valAx>
        <c:axId val="10303897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ja-JP"/>
                  <a:t>Intensity</a:t>
                </a:r>
                <a:r>
                  <a:rPr lang="en-US" altLang="ja-JP" baseline="0"/>
                  <a:t> rate [%]</a:t>
                </a:r>
                <a:endParaRPr lang="ja-JP" alt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79887680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8.0963140477005591E-2"/>
          <c:y val="2.8252405949256341E-2"/>
          <c:w val="0.88885453133225112"/>
          <c:h val="0.94349518810148736"/>
        </c:manualLayout>
      </c:layout>
      <c:scatterChart>
        <c:scatterStyle val="lineMarker"/>
        <c:varyColors val="0"/>
        <c:ser>
          <c:idx val="0"/>
          <c:order val="0"/>
          <c:spPr>
            <a:ln>
              <a:solidFill>
                <a:srgbClr val="00B050"/>
              </a:solidFill>
            </a:ln>
          </c:spPr>
          <c:marker>
            <c:symbol val="none"/>
          </c:marker>
          <c:xVal>
            <c:numRef>
              <c:f>'Sheet1 (3)'!$G$101:$G$501</c:f>
              <c:numCache>
                <c:formatCode>General</c:formatCode>
                <c:ptCount val="401"/>
                <c:pt idx="0">
                  <c:v>-700</c:v>
                </c:pt>
                <c:pt idx="1">
                  <c:v>-690</c:v>
                </c:pt>
                <c:pt idx="2">
                  <c:v>-680</c:v>
                </c:pt>
                <c:pt idx="3">
                  <c:v>-670</c:v>
                </c:pt>
                <c:pt idx="4">
                  <c:v>-660</c:v>
                </c:pt>
                <c:pt idx="5">
                  <c:v>-650</c:v>
                </c:pt>
                <c:pt idx="6">
                  <c:v>-640</c:v>
                </c:pt>
                <c:pt idx="7">
                  <c:v>-630</c:v>
                </c:pt>
                <c:pt idx="8">
                  <c:v>-620</c:v>
                </c:pt>
                <c:pt idx="9">
                  <c:v>-610</c:v>
                </c:pt>
                <c:pt idx="10">
                  <c:v>-600</c:v>
                </c:pt>
                <c:pt idx="11">
                  <c:v>-590</c:v>
                </c:pt>
                <c:pt idx="12">
                  <c:v>-580</c:v>
                </c:pt>
                <c:pt idx="13">
                  <c:v>-570</c:v>
                </c:pt>
                <c:pt idx="14">
                  <c:v>-560</c:v>
                </c:pt>
                <c:pt idx="15">
                  <c:v>-550</c:v>
                </c:pt>
                <c:pt idx="16">
                  <c:v>-540</c:v>
                </c:pt>
                <c:pt idx="17">
                  <c:v>-530</c:v>
                </c:pt>
                <c:pt idx="18">
                  <c:v>-520</c:v>
                </c:pt>
                <c:pt idx="19">
                  <c:v>-510</c:v>
                </c:pt>
                <c:pt idx="20">
                  <c:v>-500</c:v>
                </c:pt>
                <c:pt idx="21">
                  <c:v>-490</c:v>
                </c:pt>
                <c:pt idx="22">
                  <c:v>-480</c:v>
                </c:pt>
                <c:pt idx="23">
                  <c:v>-470</c:v>
                </c:pt>
                <c:pt idx="24">
                  <c:v>-460</c:v>
                </c:pt>
                <c:pt idx="25">
                  <c:v>-450</c:v>
                </c:pt>
                <c:pt idx="26">
                  <c:v>-440</c:v>
                </c:pt>
                <c:pt idx="27">
                  <c:v>-430</c:v>
                </c:pt>
                <c:pt idx="28">
                  <c:v>-420</c:v>
                </c:pt>
                <c:pt idx="29">
                  <c:v>-410</c:v>
                </c:pt>
                <c:pt idx="30">
                  <c:v>-400</c:v>
                </c:pt>
                <c:pt idx="31">
                  <c:v>-390</c:v>
                </c:pt>
                <c:pt idx="32">
                  <c:v>-380</c:v>
                </c:pt>
                <c:pt idx="33">
                  <c:v>-370</c:v>
                </c:pt>
                <c:pt idx="34">
                  <c:v>-360</c:v>
                </c:pt>
                <c:pt idx="35">
                  <c:v>-350</c:v>
                </c:pt>
                <c:pt idx="36">
                  <c:v>-340</c:v>
                </c:pt>
                <c:pt idx="37">
                  <c:v>-330</c:v>
                </c:pt>
                <c:pt idx="38">
                  <c:v>-320</c:v>
                </c:pt>
                <c:pt idx="39">
                  <c:v>-310</c:v>
                </c:pt>
                <c:pt idx="40">
                  <c:v>-300</c:v>
                </c:pt>
                <c:pt idx="41">
                  <c:v>-290</c:v>
                </c:pt>
                <c:pt idx="42">
                  <c:v>-280</c:v>
                </c:pt>
                <c:pt idx="43">
                  <c:v>-270</c:v>
                </c:pt>
                <c:pt idx="44">
                  <c:v>-260</c:v>
                </c:pt>
                <c:pt idx="45">
                  <c:v>-250</c:v>
                </c:pt>
                <c:pt idx="46">
                  <c:v>-240</c:v>
                </c:pt>
                <c:pt idx="47">
                  <c:v>-230</c:v>
                </c:pt>
                <c:pt idx="48">
                  <c:v>-220</c:v>
                </c:pt>
                <c:pt idx="49">
                  <c:v>-210</c:v>
                </c:pt>
                <c:pt idx="50">
                  <c:v>-200</c:v>
                </c:pt>
                <c:pt idx="51">
                  <c:v>-190</c:v>
                </c:pt>
                <c:pt idx="52">
                  <c:v>-180</c:v>
                </c:pt>
                <c:pt idx="53">
                  <c:v>-170</c:v>
                </c:pt>
                <c:pt idx="54">
                  <c:v>-160</c:v>
                </c:pt>
                <c:pt idx="55">
                  <c:v>-150</c:v>
                </c:pt>
                <c:pt idx="56">
                  <c:v>-140</c:v>
                </c:pt>
                <c:pt idx="57">
                  <c:v>-130</c:v>
                </c:pt>
                <c:pt idx="58">
                  <c:v>-120</c:v>
                </c:pt>
                <c:pt idx="59">
                  <c:v>-110</c:v>
                </c:pt>
                <c:pt idx="60">
                  <c:v>-100</c:v>
                </c:pt>
                <c:pt idx="61">
                  <c:v>-90</c:v>
                </c:pt>
                <c:pt idx="62">
                  <c:v>-80</c:v>
                </c:pt>
                <c:pt idx="63">
                  <c:v>-70</c:v>
                </c:pt>
                <c:pt idx="64">
                  <c:v>-60</c:v>
                </c:pt>
                <c:pt idx="65">
                  <c:v>-50</c:v>
                </c:pt>
                <c:pt idx="66">
                  <c:v>-40</c:v>
                </c:pt>
                <c:pt idx="67">
                  <c:v>-30</c:v>
                </c:pt>
                <c:pt idx="68">
                  <c:v>-20</c:v>
                </c:pt>
                <c:pt idx="69">
                  <c:v>-10</c:v>
                </c:pt>
                <c:pt idx="70">
                  <c:v>0</c:v>
                </c:pt>
                <c:pt idx="71">
                  <c:v>10</c:v>
                </c:pt>
                <c:pt idx="72">
                  <c:v>20</c:v>
                </c:pt>
                <c:pt idx="73">
                  <c:v>30</c:v>
                </c:pt>
                <c:pt idx="74">
                  <c:v>40</c:v>
                </c:pt>
                <c:pt idx="75">
                  <c:v>50</c:v>
                </c:pt>
                <c:pt idx="76">
                  <c:v>60</c:v>
                </c:pt>
                <c:pt idx="77">
                  <c:v>70</c:v>
                </c:pt>
                <c:pt idx="78">
                  <c:v>80</c:v>
                </c:pt>
                <c:pt idx="79">
                  <c:v>90</c:v>
                </c:pt>
                <c:pt idx="80">
                  <c:v>100</c:v>
                </c:pt>
                <c:pt idx="81">
                  <c:v>110</c:v>
                </c:pt>
                <c:pt idx="82">
                  <c:v>120</c:v>
                </c:pt>
                <c:pt idx="83">
                  <c:v>130</c:v>
                </c:pt>
                <c:pt idx="84">
                  <c:v>140</c:v>
                </c:pt>
                <c:pt idx="85">
                  <c:v>150</c:v>
                </c:pt>
                <c:pt idx="86">
                  <c:v>160</c:v>
                </c:pt>
                <c:pt idx="87">
                  <c:v>170</c:v>
                </c:pt>
                <c:pt idx="88">
                  <c:v>180</c:v>
                </c:pt>
                <c:pt idx="89">
                  <c:v>190</c:v>
                </c:pt>
                <c:pt idx="90">
                  <c:v>200</c:v>
                </c:pt>
                <c:pt idx="91">
                  <c:v>210</c:v>
                </c:pt>
                <c:pt idx="92">
                  <c:v>220</c:v>
                </c:pt>
                <c:pt idx="93">
                  <c:v>230</c:v>
                </c:pt>
                <c:pt idx="94">
                  <c:v>240</c:v>
                </c:pt>
                <c:pt idx="95">
                  <c:v>250</c:v>
                </c:pt>
                <c:pt idx="96">
                  <c:v>260</c:v>
                </c:pt>
                <c:pt idx="97">
                  <c:v>270</c:v>
                </c:pt>
                <c:pt idx="98">
                  <c:v>280</c:v>
                </c:pt>
                <c:pt idx="99">
                  <c:v>290</c:v>
                </c:pt>
                <c:pt idx="100">
                  <c:v>300</c:v>
                </c:pt>
                <c:pt idx="101">
                  <c:v>310</c:v>
                </c:pt>
                <c:pt idx="102">
                  <c:v>320</c:v>
                </c:pt>
                <c:pt idx="103">
                  <c:v>330</c:v>
                </c:pt>
                <c:pt idx="104">
                  <c:v>340</c:v>
                </c:pt>
                <c:pt idx="105">
                  <c:v>350</c:v>
                </c:pt>
                <c:pt idx="106">
                  <c:v>360</c:v>
                </c:pt>
                <c:pt idx="107">
                  <c:v>370</c:v>
                </c:pt>
                <c:pt idx="108">
                  <c:v>380</c:v>
                </c:pt>
                <c:pt idx="109">
                  <c:v>390</c:v>
                </c:pt>
                <c:pt idx="110">
                  <c:v>400</c:v>
                </c:pt>
                <c:pt idx="111">
                  <c:v>410</c:v>
                </c:pt>
                <c:pt idx="112">
                  <c:v>420</c:v>
                </c:pt>
                <c:pt idx="113">
                  <c:v>430</c:v>
                </c:pt>
                <c:pt idx="114">
                  <c:v>440</c:v>
                </c:pt>
                <c:pt idx="115">
                  <c:v>450</c:v>
                </c:pt>
                <c:pt idx="116">
                  <c:v>460</c:v>
                </c:pt>
                <c:pt idx="117">
                  <c:v>470</c:v>
                </c:pt>
                <c:pt idx="118">
                  <c:v>480</c:v>
                </c:pt>
                <c:pt idx="119">
                  <c:v>490</c:v>
                </c:pt>
                <c:pt idx="120">
                  <c:v>500</c:v>
                </c:pt>
                <c:pt idx="121">
                  <c:v>510</c:v>
                </c:pt>
                <c:pt idx="122">
                  <c:v>520</c:v>
                </c:pt>
                <c:pt idx="123">
                  <c:v>530</c:v>
                </c:pt>
                <c:pt idx="124">
                  <c:v>540</c:v>
                </c:pt>
                <c:pt idx="125">
                  <c:v>550</c:v>
                </c:pt>
                <c:pt idx="126">
                  <c:v>560</c:v>
                </c:pt>
                <c:pt idx="127">
                  <c:v>570</c:v>
                </c:pt>
                <c:pt idx="128">
                  <c:v>580</c:v>
                </c:pt>
                <c:pt idx="129">
                  <c:v>590</c:v>
                </c:pt>
                <c:pt idx="130">
                  <c:v>600</c:v>
                </c:pt>
                <c:pt idx="131">
                  <c:v>610</c:v>
                </c:pt>
                <c:pt idx="132">
                  <c:v>620</c:v>
                </c:pt>
                <c:pt idx="133">
                  <c:v>630</c:v>
                </c:pt>
                <c:pt idx="134">
                  <c:v>640</c:v>
                </c:pt>
                <c:pt idx="135">
                  <c:v>650</c:v>
                </c:pt>
                <c:pt idx="136">
                  <c:v>660</c:v>
                </c:pt>
                <c:pt idx="137">
                  <c:v>670</c:v>
                </c:pt>
                <c:pt idx="138">
                  <c:v>680</c:v>
                </c:pt>
                <c:pt idx="139">
                  <c:v>690</c:v>
                </c:pt>
                <c:pt idx="140">
                  <c:v>700</c:v>
                </c:pt>
                <c:pt idx="141">
                  <c:v>710</c:v>
                </c:pt>
                <c:pt idx="142">
                  <c:v>720</c:v>
                </c:pt>
                <c:pt idx="143">
                  <c:v>730</c:v>
                </c:pt>
                <c:pt idx="144">
                  <c:v>740</c:v>
                </c:pt>
                <c:pt idx="145">
                  <c:v>750</c:v>
                </c:pt>
                <c:pt idx="146">
                  <c:v>760</c:v>
                </c:pt>
                <c:pt idx="147">
                  <c:v>770</c:v>
                </c:pt>
                <c:pt idx="148">
                  <c:v>780</c:v>
                </c:pt>
                <c:pt idx="149">
                  <c:v>790</c:v>
                </c:pt>
                <c:pt idx="150">
                  <c:v>800</c:v>
                </c:pt>
                <c:pt idx="151">
                  <c:v>810</c:v>
                </c:pt>
                <c:pt idx="152">
                  <c:v>820</c:v>
                </c:pt>
                <c:pt idx="153">
                  <c:v>830</c:v>
                </c:pt>
                <c:pt idx="154">
                  <c:v>840</c:v>
                </c:pt>
                <c:pt idx="155">
                  <c:v>850</c:v>
                </c:pt>
                <c:pt idx="156">
                  <c:v>860</c:v>
                </c:pt>
                <c:pt idx="157">
                  <c:v>870</c:v>
                </c:pt>
                <c:pt idx="158">
                  <c:v>880</c:v>
                </c:pt>
                <c:pt idx="159">
                  <c:v>890</c:v>
                </c:pt>
                <c:pt idx="160">
                  <c:v>900</c:v>
                </c:pt>
                <c:pt idx="161">
                  <c:v>910</c:v>
                </c:pt>
                <c:pt idx="162">
                  <c:v>920</c:v>
                </c:pt>
                <c:pt idx="163">
                  <c:v>930</c:v>
                </c:pt>
                <c:pt idx="164">
                  <c:v>940</c:v>
                </c:pt>
                <c:pt idx="165">
                  <c:v>950</c:v>
                </c:pt>
                <c:pt idx="166">
                  <c:v>960</c:v>
                </c:pt>
                <c:pt idx="167">
                  <c:v>970</c:v>
                </c:pt>
                <c:pt idx="168">
                  <c:v>980</c:v>
                </c:pt>
                <c:pt idx="169">
                  <c:v>990</c:v>
                </c:pt>
                <c:pt idx="170">
                  <c:v>1000</c:v>
                </c:pt>
                <c:pt idx="171">
                  <c:v>1010</c:v>
                </c:pt>
                <c:pt idx="172">
                  <c:v>1020</c:v>
                </c:pt>
                <c:pt idx="173">
                  <c:v>1030</c:v>
                </c:pt>
                <c:pt idx="174">
                  <c:v>1040</c:v>
                </c:pt>
                <c:pt idx="175">
                  <c:v>1050</c:v>
                </c:pt>
                <c:pt idx="176">
                  <c:v>1060</c:v>
                </c:pt>
                <c:pt idx="177">
                  <c:v>1070</c:v>
                </c:pt>
                <c:pt idx="178">
                  <c:v>1080</c:v>
                </c:pt>
                <c:pt idx="179">
                  <c:v>1090</c:v>
                </c:pt>
                <c:pt idx="180">
                  <c:v>1100</c:v>
                </c:pt>
                <c:pt idx="181">
                  <c:v>1110</c:v>
                </c:pt>
                <c:pt idx="182">
                  <c:v>1120</c:v>
                </c:pt>
                <c:pt idx="183">
                  <c:v>1130</c:v>
                </c:pt>
                <c:pt idx="184">
                  <c:v>1140</c:v>
                </c:pt>
                <c:pt idx="185">
                  <c:v>1150</c:v>
                </c:pt>
                <c:pt idx="186">
                  <c:v>1160</c:v>
                </c:pt>
                <c:pt idx="187">
                  <c:v>1170</c:v>
                </c:pt>
                <c:pt idx="188">
                  <c:v>1180</c:v>
                </c:pt>
                <c:pt idx="189">
                  <c:v>1190</c:v>
                </c:pt>
                <c:pt idx="190">
                  <c:v>1200</c:v>
                </c:pt>
                <c:pt idx="191">
                  <c:v>1210</c:v>
                </c:pt>
                <c:pt idx="192">
                  <c:v>1220</c:v>
                </c:pt>
                <c:pt idx="193">
                  <c:v>1230</c:v>
                </c:pt>
                <c:pt idx="194">
                  <c:v>1240</c:v>
                </c:pt>
                <c:pt idx="195">
                  <c:v>1250</c:v>
                </c:pt>
                <c:pt idx="196">
                  <c:v>1260</c:v>
                </c:pt>
                <c:pt idx="197">
                  <c:v>1270</c:v>
                </c:pt>
                <c:pt idx="198">
                  <c:v>1280</c:v>
                </c:pt>
                <c:pt idx="199">
                  <c:v>1290</c:v>
                </c:pt>
                <c:pt idx="200">
                  <c:v>1300</c:v>
                </c:pt>
                <c:pt idx="201">
                  <c:v>1310</c:v>
                </c:pt>
                <c:pt idx="202">
                  <c:v>1320</c:v>
                </c:pt>
                <c:pt idx="203">
                  <c:v>1330</c:v>
                </c:pt>
                <c:pt idx="204">
                  <c:v>1340</c:v>
                </c:pt>
                <c:pt idx="205">
                  <c:v>1350</c:v>
                </c:pt>
                <c:pt idx="206">
                  <c:v>1360</c:v>
                </c:pt>
                <c:pt idx="207">
                  <c:v>1370</c:v>
                </c:pt>
                <c:pt idx="208">
                  <c:v>1380</c:v>
                </c:pt>
                <c:pt idx="209">
                  <c:v>1390</c:v>
                </c:pt>
                <c:pt idx="210">
                  <c:v>1400</c:v>
                </c:pt>
                <c:pt idx="211">
                  <c:v>1410</c:v>
                </c:pt>
                <c:pt idx="212">
                  <c:v>1420</c:v>
                </c:pt>
                <c:pt idx="213">
                  <c:v>1430</c:v>
                </c:pt>
                <c:pt idx="214">
                  <c:v>1440</c:v>
                </c:pt>
                <c:pt idx="215">
                  <c:v>1450</c:v>
                </c:pt>
                <c:pt idx="216">
                  <c:v>1460</c:v>
                </c:pt>
                <c:pt idx="217">
                  <c:v>1470</c:v>
                </c:pt>
                <c:pt idx="218">
                  <c:v>1480</c:v>
                </c:pt>
                <c:pt idx="219">
                  <c:v>1490</c:v>
                </c:pt>
                <c:pt idx="220">
                  <c:v>1500</c:v>
                </c:pt>
                <c:pt idx="221">
                  <c:v>1510</c:v>
                </c:pt>
                <c:pt idx="222">
                  <c:v>1520</c:v>
                </c:pt>
                <c:pt idx="223">
                  <c:v>1530</c:v>
                </c:pt>
                <c:pt idx="224">
                  <c:v>1540</c:v>
                </c:pt>
                <c:pt idx="225">
                  <c:v>1550</c:v>
                </c:pt>
                <c:pt idx="226">
                  <c:v>1560</c:v>
                </c:pt>
                <c:pt idx="227">
                  <c:v>1570</c:v>
                </c:pt>
                <c:pt idx="228">
                  <c:v>1580</c:v>
                </c:pt>
                <c:pt idx="229">
                  <c:v>1590</c:v>
                </c:pt>
                <c:pt idx="230">
                  <c:v>1600</c:v>
                </c:pt>
                <c:pt idx="231">
                  <c:v>1610</c:v>
                </c:pt>
                <c:pt idx="232">
                  <c:v>1620</c:v>
                </c:pt>
                <c:pt idx="233">
                  <c:v>1630</c:v>
                </c:pt>
                <c:pt idx="234">
                  <c:v>1640</c:v>
                </c:pt>
                <c:pt idx="235">
                  <c:v>1650</c:v>
                </c:pt>
                <c:pt idx="236">
                  <c:v>1660</c:v>
                </c:pt>
                <c:pt idx="237">
                  <c:v>1670</c:v>
                </c:pt>
                <c:pt idx="238">
                  <c:v>1680</c:v>
                </c:pt>
                <c:pt idx="239">
                  <c:v>1690</c:v>
                </c:pt>
                <c:pt idx="240">
                  <c:v>1700</c:v>
                </c:pt>
                <c:pt idx="241">
                  <c:v>1710</c:v>
                </c:pt>
                <c:pt idx="242">
                  <c:v>1720</c:v>
                </c:pt>
                <c:pt idx="243">
                  <c:v>1730</c:v>
                </c:pt>
                <c:pt idx="244">
                  <c:v>1740</c:v>
                </c:pt>
                <c:pt idx="245">
                  <c:v>1750</c:v>
                </c:pt>
                <c:pt idx="246">
                  <c:v>1760</c:v>
                </c:pt>
                <c:pt idx="247">
                  <c:v>1770</c:v>
                </c:pt>
                <c:pt idx="248">
                  <c:v>1780</c:v>
                </c:pt>
                <c:pt idx="249">
                  <c:v>1790</c:v>
                </c:pt>
                <c:pt idx="250">
                  <c:v>1800</c:v>
                </c:pt>
                <c:pt idx="251">
                  <c:v>1810</c:v>
                </c:pt>
                <c:pt idx="252">
                  <c:v>1820</c:v>
                </c:pt>
                <c:pt idx="253">
                  <c:v>1830</c:v>
                </c:pt>
                <c:pt idx="254">
                  <c:v>1840</c:v>
                </c:pt>
                <c:pt idx="255">
                  <c:v>1850</c:v>
                </c:pt>
                <c:pt idx="256">
                  <c:v>1860</c:v>
                </c:pt>
                <c:pt idx="257">
                  <c:v>1870</c:v>
                </c:pt>
                <c:pt idx="258">
                  <c:v>1880</c:v>
                </c:pt>
                <c:pt idx="259">
                  <c:v>1890</c:v>
                </c:pt>
                <c:pt idx="260">
                  <c:v>1900</c:v>
                </c:pt>
                <c:pt idx="261">
                  <c:v>1910</c:v>
                </c:pt>
                <c:pt idx="262">
                  <c:v>1920</c:v>
                </c:pt>
                <c:pt idx="263">
                  <c:v>1930</c:v>
                </c:pt>
                <c:pt idx="264">
                  <c:v>1940</c:v>
                </c:pt>
                <c:pt idx="265">
                  <c:v>1950</c:v>
                </c:pt>
                <c:pt idx="266">
                  <c:v>1960</c:v>
                </c:pt>
                <c:pt idx="267">
                  <c:v>1970</c:v>
                </c:pt>
                <c:pt idx="268">
                  <c:v>1980</c:v>
                </c:pt>
                <c:pt idx="269">
                  <c:v>1990</c:v>
                </c:pt>
                <c:pt idx="270">
                  <c:v>2000</c:v>
                </c:pt>
                <c:pt idx="271">
                  <c:v>2010</c:v>
                </c:pt>
                <c:pt idx="272">
                  <c:v>2020</c:v>
                </c:pt>
                <c:pt idx="273">
                  <c:v>2030</c:v>
                </c:pt>
                <c:pt idx="274">
                  <c:v>2040</c:v>
                </c:pt>
                <c:pt idx="275">
                  <c:v>2050</c:v>
                </c:pt>
                <c:pt idx="276">
                  <c:v>2060</c:v>
                </c:pt>
                <c:pt idx="277">
                  <c:v>2070</c:v>
                </c:pt>
                <c:pt idx="278">
                  <c:v>2080</c:v>
                </c:pt>
                <c:pt idx="279">
                  <c:v>2090</c:v>
                </c:pt>
                <c:pt idx="280">
                  <c:v>2100</c:v>
                </c:pt>
                <c:pt idx="281">
                  <c:v>2110</c:v>
                </c:pt>
                <c:pt idx="282">
                  <c:v>2120</c:v>
                </c:pt>
                <c:pt idx="283">
                  <c:v>2130</c:v>
                </c:pt>
                <c:pt idx="284">
                  <c:v>2140</c:v>
                </c:pt>
                <c:pt idx="285">
                  <c:v>2150</c:v>
                </c:pt>
                <c:pt idx="286">
                  <c:v>2160</c:v>
                </c:pt>
                <c:pt idx="287">
                  <c:v>2170</c:v>
                </c:pt>
                <c:pt idx="288">
                  <c:v>2180</c:v>
                </c:pt>
                <c:pt idx="289">
                  <c:v>2190</c:v>
                </c:pt>
                <c:pt idx="290">
                  <c:v>2200</c:v>
                </c:pt>
                <c:pt idx="291">
                  <c:v>2210</c:v>
                </c:pt>
                <c:pt idx="292">
                  <c:v>2220</c:v>
                </c:pt>
                <c:pt idx="293">
                  <c:v>2230</c:v>
                </c:pt>
                <c:pt idx="294">
                  <c:v>2240</c:v>
                </c:pt>
                <c:pt idx="295">
                  <c:v>2250</c:v>
                </c:pt>
                <c:pt idx="296">
                  <c:v>2260</c:v>
                </c:pt>
                <c:pt idx="297">
                  <c:v>2270</c:v>
                </c:pt>
                <c:pt idx="298">
                  <c:v>2280</c:v>
                </c:pt>
                <c:pt idx="299">
                  <c:v>2290</c:v>
                </c:pt>
                <c:pt idx="300">
                  <c:v>2300</c:v>
                </c:pt>
                <c:pt idx="301">
                  <c:v>2310</c:v>
                </c:pt>
                <c:pt idx="302">
                  <c:v>2320</c:v>
                </c:pt>
                <c:pt idx="303">
                  <c:v>2330</c:v>
                </c:pt>
                <c:pt idx="304">
                  <c:v>2340</c:v>
                </c:pt>
                <c:pt idx="305">
                  <c:v>2350</c:v>
                </c:pt>
                <c:pt idx="306">
                  <c:v>2360</c:v>
                </c:pt>
                <c:pt idx="307">
                  <c:v>2370</c:v>
                </c:pt>
                <c:pt idx="308">
                  <c:v>2380</c:v>
                </c:pt>
                <c:pt idx="309">
                  <c:v>2390</c:v>
                </c:pt>
                <c:pt idx="310">
                  <c:v>2400</c:v>
                </c:pt>
                <c:pt idx="311">
                  <c:v>2410</c:v>
                </c:pt>
                <c:pt idx="312">
                  <c:v>2420</c:v>
                </c:pt>
                <c:pt idx="313">
                  <c:v>2430</c:v>
                </c:pt>
                <c:pt idx="314">
                  <c:v>2440</c:v>
                </c:pt>
                <c:pt idx="315">
                  <c:v>2450</c:v>
                </c:pt>
                <c:pt idx="316">
                  <c:v>2460</c:v>
                </c:pt>
                <c:pt idx="317">
                  <c:v>2470</c:v>
                </c:pt>
                <c:pt idx="318">
                  <c:v>2480</c:v>
                </c:pt>
                <c:pt idx="319">
                  <c:v>2490</c:v>
                </c:pt>
                <c:pt idx="320">
                  <c:v>2500</c:v>
                </c:pt>
                <c:pt idx="321">
                  <c:v>2510</c:v>
                </c:pt>
                <c:pt idx="322">
                  <c:v>2520</c:v>
                </c:pt>
                <c:pt idx="323">
                  <c:v>2530</c:v>
                </c:pt>
                <c:pt idx="324">
                  <c:v>2540</c:v>
                </c:pt>
                <c:pt idx="325">
                  <c:v>2550</c:v>
                </c:pt>
                <c:pt idx="326">
                  <c:v>2560</c:v>
                </c:pt>
                <c:pt idx="327">
                  <c:v>2570</c:v>
                </c:pt>
                <c:pt idx="328">
                  <c:v>2580</c:v>
                </c:pt>
                <c:pt idx="329">
                  <c:v>2590</c:v>
                </c:pt>
                <c:pt idx="330">
                  <c:v>2600</c:v>
                </c:pt>
                <c:pt idx="331">
                  <c:v>2610</c:v>
                </c:pt>
                <c:pt idx="332">
                  <c:v>2620</c:v>
                </c:pt>
                <c:pt idx="333">
                  <c:v>2630</c:v>
                </c:pt>
                <c:pt idx="334">
                  <c:v>2640</c:v>
                </c:pt>
                <c:pt idx="335">
                  <c:v>2650</c:v>
                </c:pt>
                <c:pt idx="336">
                  <c:v>2660</c:v>
                </c:pt>
                <c:pt idx="337">
                  <c:v>2670</c:v>
                </c:pt>
                <c:pt idx="338">
                  <c:v>2680</c:v>
                </c:pt>
                <c:pt idx="339">
                  <c:v>2690</c:v>
                </c:pt>
                <c:pt idx="340">
                  <c:v>2700</c:v>
                </c:pt>
                <c:pt idx="341">
                  <c:v>2710</c:v>
                </c:pt>
                <c:pt idx="342">
                  <c:v>2720</c:v>
                </c:pt>
                <c:pt idx="343">
                  <c:v>2730</c:v>
                </c:pt>
                <c:pt idx="344">
                  <c:v>2740</c:v>
                </c:pt>
                <c:pt idx="345">
                  <c:v>2750</c:v>
                </c:pt>
                <c:pt idx="346">
                  <c:v>2760</c:v>
                </c:pt>
                <c:pt idx="347">
                  <c:v>2770</c:v>
                </c:pt>
                <c:pt idx="348">
                  <c:v>2780</c:v>
                </c:pt>
                <c:pt idx="349">
                  <c:v>2790</c:v>
                </c:pt>
                <c:pt idx="350">
                  <c:v>2800</c:v>
                </c:pt>
                <c:pt idx="351">
                  <c:v>2810</c:v>
                </c:pt>
                <c:pt idx="352">
                  <c:v>2820</c:v>
                </c:pt>
                <c:pt idx="353">
                  <c:v>2830</c:v>
                </c:pt>
                <c:pt idx="354">
                  <c:v>2840</c:v>
                </c:pt>
                <c:pt idx="355">
                  <c:v>2850</c:v>
                </c:pt>
                <c:pt idx="356">
                  <c:v>2860</c:v>
                </c:pt>
                <c:pt idx="357">
                  <c:v>2870</c:v>
                </c:pt>
                <c:pt idx="358">
                  <c:v>2880</c:v>
                </c:pt>
                <c:pt idx="359">
                  <c:v>2890</c:v>
                </c:pt>
                <c:pt idx="360">
                  <c:v>2900</c:v>
                </c:pt>
                <c:pt idx="361">
                  <c:v>2910</c:v>
                </c:pt>
                <c:pt idx="362">
                  <c:v>2920</c:v>
                </c:pt>
                <c:pt idx="363">
                  <c:v>2930</c:v>
                </c:pt>
                <c:pt idx="364">
                  <c:v>2940</c:v>
                </c:pt>
                <c:pt idx="365">
                  <c:v>2950</c:v>
                </c:pt>
                <c:pt idx="366">
                  <c:v>2960</c:v>
                </c:pt>
                <c:pt idx="367">
                  <c:v>2970</c:v>
                </c:pt>
                <c:pt idx="368">
                  <c:v>2980</c:v>
                </c:pt>
                <c:pt idx="369">
                  <c:v>2990</c:v>
                </c:pt>
                <c:pt idx="370">
                  <c:v>3000</c:v>
                </c:pt>
                <c:pt idx="371">
                  <c:v>3010</c:v>
                </c:pt>
                <c:pt idx="372">
                  <c:v>3020</c:v>
                </c:pt>
                <c:pt idx="373">
                  <c:v>3030</c:v>
                </c:pt>
                <c:pt idx="374">
                  <c:v>3040</c:v>
                </c:pt>
                <c:pt idx="375">
                  <c:v>3050</c:v>
                </c:pt>
                <c:pt idx="376">
                  <c:v>3060</c:v>
                </c:pt>
                <c:pt idx="377">
                  <c:v>3070</c:v>
                </c:pt>
                <c:pt idx="378">
                  <c:v>3080</c:v>
                </c:pt>
                <c:pt idx="379">
                  <c:v>3090</c:v>
                </c:pt>
                <c:pt idx="380">
                  <c:v>3100</c:v>
                </c:pt>
                <c:pt idx="381">
                  <c:v>3110</c:v>
                </c:pt>
                <c:pt idx="382">
                  <c:v>3120</c:v>
                </c:pt>
                <c:pt idx="383">
                  <c:v>3130</c:v>
                </c:pt>
                <c:pt idx="384">
                  <c:v>3140</c:v>
                </c:pt>
                <c:pt idx="385">
                  <c:v>3150</c:v>
                </c:pt>
                <c:pt idx="386">
                  <c:v>3160</c:v>
                </c:pt>
                <c:pt idx="387">
                  <c:v>3170</c:v>
                </c:pt>
                <c:pt idx="388">
                  <c:v>3180</c:v>
                </c:pt>
                <c:pt idx="389">
                  <c:v>3190</c:v>
                </c:pt>
                <c:pt idx="390">
                  <c:v>3200</c:v>
                </c:pt>
                <c:pt idx="391">
                  <c:v>3210</c:v>
                </c:pt>
                <c:pt idx="392">
                  <c:v>3220</c:v>
                </c:pt>
                <c:pt idx="393">
                  <c:v>3230</c:v>
                </c:pt>
                <c:pt idx="394">
                  <c:v>3240</c:v>
                </c:pt>
                <c:pt idx="395">
                  <c:v>3250</c:v>
                </c:pt>
                <c:pt idx="396">
                  <c:v>3260</c:v>
                </c:pt>
                <c:pt idx="397">
                  <c:v>3270</c:v>
                </c:pt>
                <c:pt idx="398">
                  <c:v>3280</c:v>
                </c:pt>
                <c:pt idx="399">
                  <c:v>3290</c:v>
                </c:pt>
                <c:pt idx="400">
                  <c:v>3300</c:v>
                </c:pt>
              </c:numCache>
            </c:numRef>
          </c:xVal>
          <c:yVal>
            <c:numRef>
              <c:f>'Sheet1 (3)'!$K$101:$K$501</c:f>
              <c:numCache>
                <c:formatCode>General</c:formatCode>
                <c:ptCount val="401"/>
                <c:pt idx="0">
                  <c:v>-10.503937529466526</c:v>
                </c:pt>
                <c:pt idx="1">
                  <c:v>-10.480075262806222</c:v>
                </c:pt>
                <c:pt idx="2">
                  <c:v>-11.756950021649608</c:v>
                </c:pt>
                <c:pt idx="3">
                  <c:v>1.4052814741623929</c:v>
                </c:pt>
                <c:pt idx="4">
                  <c:v>-3.5424864700972809</c:v>
                </c:pt>
                <c:pt idx="5">
                  <c:v>-4.2422839637883136</c:v>
                </c:pt>
                <c:pt idx="6">
                  <c:v>-6.2316178272037508</c:v>
                </c:pt>
                <c:pt idx="7">
                  <c:v>6.5916720850251034</c:v>
                </c:pt>
                <c:pt idx="8">
                  <c:v>3.7262521456526851</c:v>
                </c:pt>
                <c:pt idx="9">
                  <c:v>4.3544628393628066</c:v>
                </c:pt>
                <c:pt idx="10">
                  <c:v>4.2234638652480694</c:v>
                </c:pt>
                <c:pt idx="11">
                  <c:v>-11.947848154932071</c:v>
                </c:pt>
                <c:pt idx="12">
                  <c:v>-9.2022265338950699</c:v>
                </c:pt>
                <c:pt idx="13">
                  <c:v>-6.9440769317757667</c:v>
                </c:pt>
                <c:pt idx="14">
                  <c:v>6.597028920397829</c:v>
                </c:pt>
                <c:pt idx="15">
                  <c:v>-8.4459387762734739</c:v>
                </c:pt>
                <c:pt idx="16">
                  <c:v>3.9259160095450372</c:v>
                </c:pt>
                <c:pt idx="17">
                  <c:v>-8.6748217421988905</c:v>
                </c:pt>
                <c:pt idx="18">
                  <c:v>-6.4283597808928059</c:v>
                </c:pt>
                <c:pt idx="19">
                  <c:v>-5.6136338192051829</c:v>
                </c:pt>
                <c:pt idx="20">
                  <c:v>-4.3474727311072154</c:v>
                </c:pt>
                <c:pt idx="21">
                  <c:v>-13.678592965355159</c:v>
                </c:pt>
                <c:pt idx="22">
                  <c:v>-6.8924565181840975</c:v>
                </c:pt>
                <c:pt idx="23">
                  <c:v>-2.7540577002393563</c:v>
                </c:pt>
                <c:pt idx="24">
                  <c:v>-16.843508700566144</c:v>
                </c:pt>
                <c:pt idx="25">
                  <c:v>-5.2089492560477169</c:v>
                </c:pt>
                <c:pt idx="26">
                  <c:v>-10.732333510358043</c:v>
                </c:pt>
                <c:pt idx="27">
                  <c:v>-17.213617326317852</c:v>
                </c:pt>
                <c:pt idx="28">
                  <c:v>-4.9562040234619955</c:v>
                </c:pt>
                <c:pt idx="29">
                  <c:v>-8.5204474864577158</c:v>
                </c:pt>
                <c:pt idx="30">
                  <c:v>11.693814285025917</c:v>
                </c:pt>
                <c:pt idx="31">
                  <c:v>-13.1896599913358</c:v>
                </c:pt>
                <c:pt idx="32">
                  <c:v>0.62464446484662639</c:v>
                </c:pt>
                <c:pt idx="33">
                  <c:v>-20.875744781124215</c:v>
                </c:pt>
                <c:pt idx="34">
                  <c:v>-0.74134855519751597</c:v>
                </c:pt>
                <c:pt idx="35">
                  <c:v>7.33432426169795</c:v>
                </c:pt>
                <c:pt idx="36">
                  <c:v>8.9447837687517211</c:v>
                </c:pt>
                <c:pt idx="37">
                  <c:v>-18.220702376389603</c:v>
                </c:pt>
                <c:pt idx="38">
                  <c:v>-25.638945397541885</c:v>
                </c:pt>
                <c:pt idx="39">
                  <c:v>14.430183190419129</c:v>
                </c:pt>
                <c:pt idx="40">
                  <c:v>-11.575791589044831</c:v>
                </c:pt>
                <c:pt idx="41">
                  <c:v>-7.0005671957062976</c:v>
                </c:pt>
                <c:pt idx="42">
                  <c:v>-12.659820274470224</c:v>
                </c:pt>
                <c:pt idx="43">
                  <c:v>-9.2411853366057564</c:v>
                </c:pt>
                <c:pt idx="44">
                  <c:v>-2.1360736922407888</c:v>
                </c:pt>
                <c:pt idx="45">
                  <c:v>-8.8228651924995756</c:v>
                </c:pt>
                <c:pt idx="46">
                  <c:v>-5.919460420484203</c:v>
                </c:pt>
                <c:pt idx="47">
                  <c:v>-10.505885469602056</c:v>
                </c:pt>
                <c:pt idx="48">
                  <c:v>-1.221515798606954</c:v>
                </c:pt>
                <c:pt idx="49">
                  <c:v>-20.688255543078913</c:v>
                </c:pt>
                <c:pt idx="50">
                  <c:v>-9.0619748441365111</c:v>
                </c:pt>
                <c:pt idx="51">
                  <c:v>0.22775166223128357</c:v>
                </c:pt>
                <c:pt idx="52">
                  <c:v>-3.5415125000295151</c:v>
                </c:pt>
                <c:pt idx="53">
                  <c:v>-7.9019764934252477</c:v>
                </c:pt>
                <c:pt idx="54">
                  <c:v>5.94544294506127</c:v>
                </c:pt>
                <c:pt idx="55">
                  <c:v>5.3873580962303933</c:v>
                </c:pt>
                <c:pt idx="56">
                  <c:v>3.4671761076265057</c:v>
                </c:pt>
                <c:pt idx="57">
                  <c:v>-0.20517803289141276</c:v>
                </c:pt>
                <c:pt idx="58">
                  <c:v>-3.840034325800278</c:v>
                </c:pt>
                <c:pt idx="59">
                  <c:v>-6.2871341210664804</c:v>
                </c:pt>
                <c:pt idx="60">
                  <c:v>-1.0637326476286171</c:v>
                </c:pt>
                <c:pt idx="61">
                  <c:v>3.6580742409089351</c:v>
                </c:pt>
                <c:pt idx="62">
                  <c:v>-16.09988255382553</c:v>
                </c:pt>
                <c:pt idx="63">
                  <c:v>-4.667421898368886</c:v>
                </c:pt>
                <c:pt idx="64">
                  <c:v>7.4044501065771957</c:v>
                </c:pt>
                <c:pt idx="65">
                  <c:v>3.9035146979863988</c:v>
                </c:pt>
                <c:pt idx="66">
                  <c:v>-7.3784675820001295</c:v>
                </c:pt>
                <c:pt idx="67">
                  <c:v>0.88274653280503956</c:v>
                </c:pt>
                <c:pt idx="68">
                  <c:v>-0.86406878373623019</c:v>
                </c:pt>
                <c:pt idx="69">
                  <c:v>-13.308484339603451</c:v>
                </c:pt>
                <c:pt idx="70">
                  <c:v>-6.8793079222692137</c:v>
                </c:pt>
                <c:pt idx="71">
                  <c:v>-1.7615822011841187</c:v>
                </c:pt>
                <c:pt idx="72">
                  <c:v>-5.5551956151391213</c:v>
                </c:pt>
                <c:pt idx="73">
                  <c:v>-17.451753007887021</c:v>
                </c:pt>
                <c:pt idx="74">
                  <c:v>-5.4203007607532872</c:v>
                </c:pt>
                <c:pt idx="75">
                  <c:v>-2.6600695886997729</c:v>
                </c:pt>
                <c:pt idx="76">
                  <c:v>2.2175725106805859</c:v>
                </c:pt>
                <c:pt idx="77">
                  <c:v>-8.4327901803586229</c:v>
                </c:pt>
                <c:pt idx="78">
                  <c:v>-15.672309694075558</c:v>
                </c:pt>
                <c:pt idx="79">
                  <c:v>-12.541482911236434</c:v>
                </c:pt>
                <c:pt idx="80">
                  <c:v>-13.217905123301064</c:v>
                </c:pt>
                <c:pt idx="81">
                  <c:v>-7.7485762077518379</c:v>
                </c:pt>
                <c:pt idx="82">
                  <c:v>-22.006524029802449</c:v>
                </c:pt>
                <c:pt idx="83">
                  <c:v>-8.9022437530226419</c:v>
                </c:pt>
                <c:pt idx="84">
                  <c:v>-17.018823312764326</c:v>
                </c:pt>
                <c:pt idx="85">
                  <c:v>0.41037104993772433</c:v>
                </c:pt>
                <c:pt idx="86">
                  <c:v>-1.5531526066818437</c:v>
                </c:pt>
                <c:pt idx="87">
                  <c:v>-0.44964451990111071</c:v>
                </c:pt>
                <c:pt idx="88">
                  <c:v>11.427433471491481</c:v>
                </c:pt>
                <c:pt idx="89">
                  <c:v>-0.9668226258857372</c:v>
                </c:pt>
                <c:pt idx="90">
                  <c:v>4.0379225673383319</c:v>
                </c:pt>
                <c:pt idx="91">
                  <c:v>-0.68437130623312026</c:v>
                </c:pt>
                <c:pt idx="92">
                  <c:v>10.441288777876736</c:v>
                </c:pt>
                <c:pt idx="93">
                  <c:v>-1.3466709523150993</c:v>
                </c:pt>
                <c:pt idx="94">
                  <c:v>3.0688223499095324</c:v>
                </c:pt>
                <c:pt idx="95">
                  <c:v>-4.8076735881274475</c:v>
                </c:pt>
                <c:pt idx="96">
                  <c:v>-0.82608395109331145</c:v>
                </c:pt>
                <c:pt idx="97">
                  <c:v>-8.3889615273090783</c:v>
                </c:pt>
                <c:pt idx="98">
                  <c:v>8.0521402016426951</c:v>
                </c:pt>
                <c:pt idx="99">
                  <c:v>12.857708516008277</c:v>
                </c:pt>
                <c:pt idx="100">
                  <c:v>-5.9520884177544291</c:v>
                </c:pt>
                <c:pt idx="101">
                  <c:v>1.3721664918582663</c:v>
                </c:pt>
                <c:pt idx="102">
                  <c:v>-8.628558163979914</c:v>
                </c:pt>
                <c:pt idx="103">
                  <c:v>-1.5278293849198745</c:v>
                </c:pt>
                <c:pt idx="104">
                  <c:v>16.417082128665136</c:v>
                </c:pt>
                <c:pt idx="105">
                  <c:v>9.9494338936540778</c:v>
                </c:pt>
                <c:pt idx="106">
                  <c:v>-3.1149136103472768</c:v>
                </c:pt>
                <c:pt idx="107">
                  <c:v>7.6391768929092052</c:v>
                </c:pt>
                <c:pt idx="108">
                  <c:v>15.519081726183344</c:v>
                </c:pt>
                <c:pt idx="109">
                  <c:v>14.453071487011668</c:v>
                </c:pt>
                <c:pt idx="110">
                  <c:v>9.1205853659838052</c:v>
                </c:pt>
                <c:pt idx="111">
                  <c:v>-5.452441772989614</c:v>
                </c:pt>
                <c:pt idx="112">
                  <c:v>20.993280492071435</c:v>
                </c:pt>
                <c:pt idx="113">
                  <c:v>13.420176230144079</c:v>
                </c:pt>
                <c:pt idx="114">
                  <c:v>5.9055101722827859</c:v>
                </c:pt>
                <c:pt idx="115">
                  <c:v>15.054498003858189</c:v>
                </c:pt>
                <c:pt idx="116">
                  <c:v>-0.32741127639626172</c:v>
                </c:pt>
                <c:pt idx="117">
                  <c:v>10.845486356000302</c:v>
                </c:pt>
                <c:pt idx="118">
                  <c:v>-9.2557948876222707</c:v>
                </c:pt>
                <c:pt idx="119">
                  <c:v>13.370990741721808</c:v>
                </c:pt>
                <c:pt idx="120">
                  <c:v>10.066797286820066</c:v>
                </c:pt>
                <c:pt idx="121">
                  <c:v>10.116469760276203</c:v>
                </c:pt>
                <c:pt idx="122">
                  <c:v>19.348245047611872</c:v>
                </c:pt>
                <c:pt idx="123">
                  <c:v>18.141983118681598</c:v>
                </c:pt>
                <c:pt idx="124">
                  <c:v>9.0246493143086894</c:v>
                </c:pt>
                <c:pt idx="125">
                  <c:v>13.614483258663704</c:v>
                </c:pt>
                <c:pt idx="126">
                  <c:v>12.683854858911726</c:v>
                </c:pt>
                <c:pt idx="127">
                  <c:v>15.942271720628391</c:v>
                </c:pt>
                <c:pt idx="128">
                  <c:v>7.7346259595504199</c:v>
                </c:pt>
                <c:pt idx="129">
                  <c:v>13.764961634133819</c:v>
                </c:pt>
                <c:pt idx="130">
                  <c:v>23.045435424857825</c:v>
                </c:pt>
                <c:pt idx="131">
                  <c:v>17.850766068419091</c:v>
                </c:pt>
                <c:pt idx="132">
                  <c:v>22.384109748843649</c:v>
                </c:pt>
                <c:pt idx="133">
                  <c:v>26.496698359992521</c:v>
                </c:pt>
                <c:pt idx="134">
                  <c:v>27.55735176379147</c:v>
                </c:pt>
                <c:pt idx="135">
                  <c:v>19.012712359265922</c:v>
                </c:pt>
                <c:pt idx="136">
                  <c:v>25.765246839099028</c:v>
                </c:pt>
                <c:pt idx="137">
                  <c:v>2.8579578302378268</c:v>
                </c:pt>
                <c:pt idx="138">
                  <c:v>13.874046281723784</c:v>
                </c:pt>
                <c:pt idx="139">
                  <c:v>32.460317084933799</c:v>
                </c:pt>
                <c:pt idx="140">
                  <c:v>29.68937224213483</c:v>
                </c:pt>
                <c:pt idx="141">
                  <c:v>20.887117754684766</c:v>
                </c:pt>
                <c:pt idx="142">
                  <c:v>12.779303925552973</c:v>
                </c:pt>
                <c:pt idx="143">
                  <c:v>29.69326812240589</c:v>
                </c:pt>
                <c:pt idx="144">
                  <c:v>29.302706125231108</c:v>
                </c:pt>
                <c:pt idx="145">
                  <c:v>38.317286087454583</c:v>
                </c:pt>
                <c:pt idx="146">
                  <c:v>22.31544485906603</c:v>
                </c:pt>
                <c:pt idx="147">
                  <c:v>22.204412271340502</c:v>
                </c:pt>
                <c:pt idx="148">
                  <c:v>34.145772287205745</c:v>
                </c:pt>
                <c:pt idx="149">
                  <c:v>24.207381715704653</c:v>
                </c:pt>
                <c:pt idx="150">
                  <c:v>41.596156320594353</c:v>
                </c:pt>
                <c:pt idx="151">
                  <c:v>25.77985639011554</c:v>
                </c:pt>
                <c:pt idx="152">
                  <c:v>16.952765665937338</c:v>
                </c:pt>
                <c:pt idx="153">
                  <c:v>39.266906903528003</c:v>
                </c:pt>
                <c:pt idx="154">
                  <c:v>30.627792402428973</c:v>
                </c:pt>
                <c:pt idx="155">
                  <c:v>36.352301475733313</c:v>
                </c:pt>
                <c:pt idx="156">
                  <c:v>33.275530031655329</c:v>
                </c:pt>
                <c:pt idx="157">
                  <c:v>22.812656578661379</c:v>
                </c:pt>
                <c:pt idx="158">
                  <c:v>34.857744406743862</c:v>
                </c:pt>
                <c:pt idx="159">
                  <c:v>40.573487749438286</c:v>
                </c:pt>
                <c:pt idx="160">
                  <c:v>34.933227086995871</c:v>
                </c:pt>
                <c:pt idx="161">
                  <c:v>38.336765488809888</c:v>
                </c:pt>
                <c:pt idx="162">
                  <c:v>25.176968918167354</c:v>
                </c:pt>
                <c:pt idx="163">
                  <c:v>35.383688243338412</c:v>
                </c:pt>
                <c:pt idx="164">
                  <c:v>33.182028905149643</c:v>
                </c:pt>
                <c:pt idx="165">
                  <c:v>24.992401590325347</c:v>
                </c:pt>
                <c:pt idx="166">
                  <c:v>33.639307851966578</c:v>
                </c:pt>
                <c:pt idx="167">
                  <c:v>28.808903300872924</c:v>
                </c:pt>
                <c:pt idx="168">
                  <c:v>29.864199869299114</c:v>
                </c:pt>
                <c:pt idx="169">
                  <c:v>29.9328647590768</c:v>
                </c:pt>
                <c:pt idx="170">
                  <c:v>33.781994466894496</c:v>
                </c:pt>
                <c:pt idx="171">
                  <c:v>34.708726986375446</c:v>
                </c:pt>
                <c:pt idx="172">
                  <c:v>34.212002251813935</c:v>
                </c:pt>
                <c:pt idx="173">
                  <c:v>31.689906761329624</c:v>
                </c:pt>
                <c:pt idx="174">
                  <c:v>20.615380105777568</c:v>
                </c:pt>
                <c:pt idx="175">
                  <c:v>25.710217530270125</c:v>
                </c:pt>
                <c:pt idx="176">
                  <c:v>32.487101261797399</c:v>
                </c:pt>
                <c:pt idx="177">
                  <c:v>33.393867394889078</c:v>
                </c:pt>
                <c:pt idx="178">
                  <c:v>33.195177501064528</c:v>
                </c:pt>
                <c:pt idx="179">
                  <c:v>30.676977890851276</c:v>
                </c:pt>
                <c:pt idx="180">
                  <c:v>34.857257421709967</c:v>
                </c:pt>
                <c:pt idx="181">
                  <c:v>35.086140387635417</c:v>
                </c:pt>
                <c:pt idx="182">
                  <c:v>43.988713792065553</c:v>
                </c:pt>
                <c:pt idx="183">
                  <c:v>38.227193856186062</c:v>
                </c:pt>
                <c:pt idx="184">
                  <c:v>36.868018626616305</c:v>
                </c:pt>
                <c:pt idx="185">
                  <c:v>38.1960268140175</c:v>
                </c:pt>
                <c:pt idx="186">
                  <c:v>42.385072075486107</c:v>
                </c:pt>
                <c:pt idx="187">
                  <c:v>26.647176735462637</c:v>
                </c:pt>
                <c:pt idx="188">
                  <c:v>30.898556081268367</c:v>
                </c:pt>
                <c:pt idx="189">
                  <c:v>46.633042526054744</c:v>
                </c:pt>
                <c:pt idx="190">
                  <c:v>34.330339615047684</c:v>
                </c:pt>
                <c:pt idx="191">
                  <c:v>43.111653746040808</c:v>
                </c:pt>
                <c:pt idx="192">
                  <c:v>45.200332556368522</c:v>
                </c:pt>
                <c:pt idx="193">
                  <c:v>54.713585193289035</c:v>
                </c:pt>
                <c:pt idx="194">
                  <c:v>38.982994628773717</c:v>
                </c:pt>
                <c:pt idx="195">
                  <c:v>47.694669899921429</c:v>
                </c:pt>
                <c:pt idx="196">
                  <c:v>30.819664505779198</c:v>
                </c:pt>
                <c:pt idx="197">
                  <c:v>33.813161509063058</c:v>
                </c:pt>
                <c:pt idx="198">
                  <c:v>48.752401393517125</c:v>
                </c:pt>
                <c:pt idx="199">
                  <c:v>39.406671608252665</c:v>
                </c:pt>
                <c:pt idx="200">
                  <c:v>36.082998751995547</c:v>
                </c:pt>
                <c:pt idx="201">
                  <c:v>33.460097359497333</c:v>
                </c:pt>
                <c:pt idx="202">
                  <c:v>40.733218840552219</c:v>
                </c:pt>
                <c:pt idx="203">
                  <c:v>38.084020256224235</c:v>
                </c:pt>
                <c:pt idx="204">
                  <c:v>43.07561685353339</c:v>
                </c:pt>
                <c:pt idx="205">
                  <c:v>36.621604199471079</c:v>
                </c:pt>
                <c:pt idx="206">
                  <c:v>34.311347198726203</c:v>
                </c:pt>
                <c:pt idx="207">
                  <c:v>50.465614742720398</c:v>
                </c:pt>
                <c:pt idx="208">
                  <c:v>33.364648292856046</c:v>
                </c:pt>
                <c:pt idx="209">
                  <c:v>35.228827002563342</c:v>
                </c:pt>
                <c:pt idx="210">
                  <c:v>50.281534399912367</c:v>
                </c:pt>
                <c:pt idx="211">
                  <c:v>40.356292424326156</c:v>
                </c:pt>
                <c:pt idx="212">
                  <c:v>43.261158151443126</c:v>
                </c:pt>
                <c:pt idx="213">
                  <c:v>40.695720992943166</c:v>
                </c:pt>
                <c:pt idx="214">
                  <c:v>29.748784416268691</c:v>
                </c:pt>
                <c:pt idx="215">
                  <c:v>46.707064251205054</c:v>
                </c:pt>
                <c:pt idx="216">
                  <c:v>49.71906668577649</c:v>
                </c:pt>
                <c:pt idx="217">
                  <c:v>43.83872240162934</c:v>
                </c:pt>
                <c:pt idx="218">
                  <c:v>46.741153203576943</c:v>
                </c:pt>
                <c:pt idx="219">
                  <c:v>39.623866933364859</c:v>
                </c:pt>
                <c:pt idx="220">
                  <c:v>54.619110096715559</c:v>
                </c:pt>
                <c:pt idx="221">
                  <c:v>39.595134816365729</c:v>
                </c:pt>
                <c:pt idx="222">
                  <c:v>42.30764145509864</c:v>
                </c:pt>
                <c:pt idx="223">
                  <c:v>54.183745476423425</c:v>
                </c:pt>
                <c:pt idx="224">
                  <c:v>32.013751808862317</c:v>
                </c:pt>
                <c:pt idx="225">
                  <c:v>38.355757905131362</c:v>
                </c:pt>
                <c:pt idx="226">
                  <c:v>36.706339595366835</c:v>
                </c:pt>
                <c:pt idx="227">
                  <c:v>57.220097162689029</c:v>
                </c:pt>
                <c:pt idx="228">
                  <c:v>41.840622807604049</c:v>
                </c:pt>
                <c:pt idx="229">
                  <c:v>43.940502273711047</c:v>
                </c:pt>
                <c:pt idx="230">
                  <c:v>53.954375525464151</c:v>
                </c:pt>
                <c:pt idx="231">
                  <c:v>43.600586720060136</c:v>
                </c:pt>
                <c:pt idx="232">
                  <c:v>52.277686053802121</c:v>
                </c:pt>
                <c:pt idx="233">
                  <c:v>31.333433716526667</c:v>
                </c:pt>
                <c:pt idx="234">
                  <c:v>59.01415002751709</c:v>
                </c:pt>
                <c:pt idx="235">
                  <c:v>55.264365266611591</c:v>
                </c:pt>
                <c:pt idx="236">
                  <c:v>57.480147170782978</c:v>
                </c:pt>
                <c:pt idx="237">
                  <c:v>51.124505493565223</c:v>
                </c:pt>
                <c:pt idx="238">
                  <c:v>48.297070386835721</c:v>
                </c:pt>
                <c:pt idx="239">
                  <c:v>27.273439489037187</c:v>
                </c:pt>
                <c:pt idx="240">
                  <c:v>47.422932251014302</c:v>
                </c:pt>
                <c:pt idx="241">
                  <c:v>53.118709207319512</c:v>
                </c:pt>
                <c:pt idx="242">
                  <c:v>55.240502999951325</c:v>
                </c:pt>
                <c:pt idx="243">
                  <c:v>42.807775084897322</c:v>
                </c:pt>
                <c:pt idx="244">
                  <c:v>44.541441805523704</c:v>
                </c:pt>
                <c:pt idx="245">
                  <c:v>59.701772895361024</c:v>
                </c:pt>
                <c:pt idx="246">
                  <c:v>45.784714597029129</c:v>
                </c:pt>
                <c:pt idx="247">
                  <c:v>46.173815639102287</c:v>
                </c:pt>
                <c:pt idx="248">
                  <c:v>57.202078716435359</c:v>
                </c:pt>
                <c:pt idx="249">
                  <c:v>51.57837554514493</c:v>
                </c:pt>
                <c:pt idx="250">
                  <c:v>43.90641332133923</c:v>
                </c:pt>
                <c:pt idx="251">
                  <c:v>57.534689494577982</c:v>
                </c:pt>
                <c:pt idx="252">
                  <c:v>43.194928186834943</c:v>
                </c:pt>
                <c:pt idx="253">
                  <c:v>46.618919960072063</c:v>
                </c:pt>
                <c:pt idx="254">
                  <c:v>36.935222561292292</c:v>
                </c:pt>
                <c:pt idx="255">
                  <c:v>48.740226767670038</c:v>
                </c:pt>
                <c:pt idx="256">
                  <c:v>43.658537939092369</c:v>
                </c:pt>
                <c:pt idx="257">
                  <c:v>49.424440740276829</c:v>
                </c:pt>
                <c:pt idx="258">
                  <c:v>37.654012471304803</c:v>
                </c:pt>
                <c:pt idx="259">
                  <c:v>49.427849635513986</c:v>
                </c:pt>
                <c:pt idx="260">
                  <c:v>55.845338412035041</c:v>
                </c:pt>
                <c:pt idx="261">
                  <c:v>53.676307071116454</c:v>
                </c:pt>
                <c:pt idx="262">
                  <c:v>43.107757865769749</c:v>
                </c:pt>
                <c:pt idx="263">
                  <c:v>47.198432150393813</c:v>
                </c:pt>
                <c:pt idx="264">
                  <c:v>47.469682814267109</c:v>
                </c:pt>
                <c:pt idx="265">
                  <c:v>50.464640772652672</c:v>
                </c:pt>
                <c:pt idx="266">
                  <c:v>40.785326239177792</c:v>
                </c:pt>
                <c:pt idx="267">
                  <c:v>44.392911370189118</c:v>
                </c:pt>
                <c:pt idx="268">
                  <c:v>76.818322866309629</c:v>
                </c:pt>
                <c:pt idx="269">
                  <c:v>59.098885423412838</c:v>
                </c:pt>
                <c:pt idx="270">
                  <c:v>44.394372325290817</c:v>
                </c:pt>
                <c:pt idx="271">
                  <c:v>53.866718219365062</c:v>
                </c:pt>
                <c:pt idx="272">
                  <c:v>36.86558370144688</c:v>
                </c:pt>
                <c:pt idx="273">
                  <c:v>45.150173097878479</c:v>
                </c:pt>
                <c:pt idx="274">
                  <c:v>41.751991531437163</c:v>
                </c:pt>
                <c:pt idx="275">
                  <c:v>48.620428449334582</c:v>
                </c:pt>
                <c:pt idx="276">
                  <c:v>44.464011185136165</c:v>
                </c:pt>
                <c:pt idx="277">
                  <c:v>56.679543775078045</c:v>
                </c:pt>
                <c:pt idx="278">
                  <c:v>53.390446856226646</c:v>
                </c:pt>
                <c:pt idx="279">
                  <c:v>54.082939574409451</c:v>
                </c:pt>
                <c:pt idx="280">
                  <c:v>51.317838552017079</c:v>
                </c:pt>
                <c:pt idx="281">
                  <c:v>54.175953715881242</c:v>
                </c:pt>
                <c:pt idx="282">
                  <c:v>52.72814721014467</c:v>
                </c:pt>
                <c:pt idx="283">
                  <c:v>46.204495696236947</c:v>
                </c:pt>
                <c:pt idx="284">
                  <c:v>44.33593412122476</c:v>
                </c:pt>
                <c:pt idx="285">
                  <c:v>54.718455043627834</c:v>
                </c:pt>
                <c:pt idx="286">
                  <c:v>40.962588791511507</c:v>
                </c:pt>
                <c:pt idx="287">
                  <c:v>28.516712280542617</c:v>
                </c:pt>
                <c:pt idx="288">
                  <c:v>45.592842493678901</c:v>
                </c:pt>
                <c:pt idx="289">
                  <c:v>38.865631235607765</c:v>
                </c:pt>
                <c:pt idx="290">
                  <c:v>29.770698742793428</c:v>
                </c:pt>
                <c:pt idx="291">
                  <c:v>38.744371962170689</c:v>
                </c:pt>
                <c:pt idx="292">
                  <c:v>55.870174648763104</c:v>
                </c:pt>
                <c:pt idx="293">
                  <c:v>58.821790939132953</c:v>
                </c:pt>
                <c:pt idx="294">
                  <c:v>43.445238494251228</c:v>
                </c:pt>
                <c:pt idx="295">
                  <c:v>57.710978076843965</c:v>
                </c:pt>
                <c:pt idx="296">
                  <c:v>59.301471197508526</c:v>
                </c:pt>
                <c:pt idx="297">
                  <c:v>54.893282670792118</c:v>
                </c:pt>
                <c:pt idx="298">
                  <c:v>56.80762083898945</c:v>
                </c:pt>
                <c:pt idx="299">
                  <c:v>54.699949612340262</c:v>
                </c:pt>
                <c:pt idx="300">
                  <c:v>57.171398659300699</c:v>
                </c:pt>
                <c:pt idx="301">
                  <c:v>39.267393888561905</c:v>
                </c:pt>
                <c:pt idx="302">
                  <c:v>43.757395900970742</c:v>
                </c:pt>
                <c:pt idx="303">
                  <c:v>61.664809566946701</c:v>
                </c:pt>
                <c:pt idx="304">
                  <c:v>48.081336016825219</c:v>
                </c:pt>
                <c:pt idx="305">
                  <c:v>48.704676860196514</c:v>
                </c:pt>
                <c:pt idx="306">
                  <c:v>50.217739360473544</c:v>
                </c:pt>
                <c:pt idx="307">
                  <c:v>44.550207536133627</c:v>
                </c:pt>
                <c:pt idx="308">
                  <c:v>67.06352565258274</c:v>
                </c:pt>
                <c:pt idx="309">
                  <c:v>48.764576019364206</c:v>
                </c:pt>
                <c:pt idx="310">
                  <c:v>45.830978175248035</c:v>
                </c:pt>
                <c:pt idx="311">
                  <c:v>52.933654894443613</c:v>
                </c:pt>
                <c:pt idx="312">
                  <c:v>48.886809262869093</c:v>
                </c:pt>
                <c:pt idx="313">
                  <c:v>50.910719063690244</c:v>
                </c:pt>
                <c:pt idx="314">
                  <c:v>51.52626814651935</c:v>
                </c:pt>
                <c:pt idx="315">
                  <c:v>54.612292306241159</c:v>
                </c:pt>
                <c:pt idx="316">
                  <c:v>53.817532730942752</c:v>
                </c:pt>
                <c:pt idx="317">
                  <c:v>58.786728016693331</c:v>
                </c:pt>
                <c:pt idx="318">
                  <c:v>51.916830143694206</c:v>
                </c:pt>
                <c:pt idx="319">
                  <c:v>48.839571714582313</c:v>
                </c:pt>
                <c:pt idx="320">
                  <c:v>45.837795965722435</c:v>
                </c:pt>
                <c:pt idx="321">
                  <c:v>38.993708299519177</c:v>
                </c:pt>
                <c:pt idx="322">
                  <c:v>56.797394153277892</c:v>
                </c:pt>
                <c:pt idx="323">
                  <c:v>58.893377739113895</c:v>
                </c:pt>
                <c:pt idx="324">
                  <c:v>57.864865347551245</c:v>
                </c:pt>
                <c:pt idx="325">
                  <c:v>60.201419540125812</c:v>
                </c:pt>
                <c:pt idx="326">
                  <c:v>58.349902441299506</c:v>
                </c:pt>
                <c:pt idx="327">
                  <c:v>50.588821956293017</c:v>
                </c:pt>
                <c:pt idx="328">
                  <c:v>55.348613677473523</c:v>
                </c:pt>
                <c:pt idx="329">
                  <c:v>48.958396062849971</c:v>
                </c:pt>
                <c:pt idx="330">
                  <c:v>58.804746462947008</c:v>
                </c:pt>
                <c:pt idx="331">
                  <c:v>53.697247427573473</c:v>
                </c:pt>
                <c:pt idx="332">
                  <c:v>49.636279230016264</c:v>
                </c:pt>
                <c:pt idx="333">
                  <c:v>63.798777985425659</c:v>
                </c:pt>
                <c:pt idx="334">
                  <c:v>40.826719967057905</c:v>
                </c:pt>
                <c:pt idx="335">
                  <c:v>52.684318557095125</c:v>
                </c:pt>
                <c:pt idx="336">
                  <c:v>45.727250363030805</c:v>
                </c:pt>
                <c:pt idx="337">
                  <c:v>38.484321954076741</c:v>
                </c:pt>
                <c:pt idx="338">
                  <c:v>57.061827026676802</c:v>
                </c:pt>
                <c:pt idx="339">
                  <c:v>43.579159378569301</c:v>
                </c:pt>
                <c:pt idx="340">
                  <c:v>55.014541944229201</c:v>
                </c:pt>
                <c:pt idx="341">
                  <c:v>47.537860719010894</c:v>
                </c:pt>
                <c:pt idx="342">
                  <c:v>48.335542204512571</c:v>
                </c:pt>
                <c:pt idx="343">
                  <c:v>68.665219429026664</c:v>
                </c:pt>
                <c:pt idx="344">
                  <c:v>45.39804848012534</c:v>
                </c:pt>
                <c:pt idx="345">
                  <c:v>72.519705972217125</c:v>
                </c:pt>
                <c:pt idx="346">
                  <c:v>61.300057776567719</c:v>
                </c:pt>
                <c:pt idx="347">
                  <c:v>48.528388277930603</c:v>
                </c:pt>
                <c:pt idx="348">
                  <c:v>50.75634480794907</c:v>
                </c:pt>
                <c:pt idx="349">
                  <c:v>52.491472483677093</c:v>
                </c:pt>
                <c:pt idx="350">
                  <c:v>63.617132567786982</c:v>
                </c:pt>
                <c:pt idx="351">
                  <c:v>49.082090261456486</c:v>
                </c:pt>
                <c:pt idx="352">
                  <c:v>47.851966065865938</c:v>
                </c:pt>
                <c:pt idx="353">
                  <c:v>51.294950255424546</c:v>
                </c:pt>
                <c:pt idx="354">
                  <c:v>48.451931627610797</c:v>
                </c:pt>
                <c:pt idx="355">
                  <c:v>60.678664873331954</c:v>
                </c:pt>
                <c:pt idx="356">
                  <c:v>51.085059705820633</c:v>
                </c:pt>
                <c:pt idx="357">
                  <c:v>49.992752274819217</c:v>
                </c:pt>
                <c:pt idx="358">
                  <c:v>60.941636791629229</c:v>
                </c:pt>
                <c:pt idx="359">
                  <c:v>49.423953755242927</c:v>
                </c:pt>
                <c:pt idx="360">
                  <c:v>45.255848850231253</c:v>
                </c:pt>
                <c:pt idx="361">
                  <c:v>61.803600301603623</c:v>
                </c:pt>
                <c:pt idx="362">
                  <c:v>55.868713693661412</c:v>
                </c:pt>
                <c:pt idx="363">
                  <c:v>50.529409782159227</c:v>
                </c:pt>
                <c:pt idx="364">
                  <c:v>68.677394054873744</c:v>
                </c:pt>
                <c:pt idx="365">
                  <c:v>62.345614644316328</c:v>
                </c:pt>
                <c:pt idx="366">
                  <c:v>57.28632712729722</c:v>
                </c:pt>
                <c:pt idx="367">
                  <c:v>56.772070931515927</c:v>
                </c:pt>
                <c:pt idx="368">
                  <c:v>51.632430883906089</c:v>
                </c:pt>
                <c:pt idx="369">
                  <c:v>45.388308779447691</c:v>
                </c:pt>
                <c:pt idx="370">
                  <c:v>60.005651556504525</c:v>
                </c:pt>
                <c:pt idx="371">
                  <c:v>58.645502356866977</c:v>
                </c:pt>
                <c:pt idx="372">
                  <c:v>55.648596458345942</c:v>
                </c:pt>
                <c:pt idx="373">
                  <c:v>55.160637454394355</c:v>
                </c:pt>
                <c:pt idx="374">
                  <c:v>51.673824611786202</c:v>
                </c:pt>
                <c:pt idx="375">
                  <c:v>60.805280982141731</c:v>
                </c:pt>
                <c:pt idx="376">
                  <c:v>65.441378504715786</c:v>
                </c:pt>
                <c:pt idx="377">
                  <c:v>43.816808075104603</c:v>
                </c:pt>
                <c:pt idx="378">
                  <c:v>48.522544457523942</c:v>
                </c:pt>
                <c:pt idx="379">
                  <c:v>44.651013438147537</c:v>
                </c:pt>
                <c:pt idx="380">
                  <c:v>55.740636629750007</c:v>
                </c:pt>
                <c:pt idx="381">
                  <c:v>41.900521966771741</c:v>
                </c:pt>
                <c:pt idx="382">
                  <c:v>49.147833241030767</c:v>
                </c:pt>
                <c:pt idx="383">
                  <c:v>58.258349254929357</c:v>
                </c:pt>
                <c:pt idx="384">
                  <c:v>49.866136166009447</c:v>
                </c:pt>
                <c:pt idx="385">
                  <c:v>61.431056750682458</c:v>
                </c:pt>
                <c:pt idx="386">
                  <c:v>41.764653142318139</c:v>
                </c:pt>
                <c:pt idx="387">
                  <c:v>44.209804997448813</c:v>
                </c:pt>
                <c:pt idx="388">
                  <c:v>56.970760825340548</c:v>
                </c:pt>
                <c:pt idx="389">
                  <c:v>58.882664068368442</c:v>
                </c:pt>
                <c:pt idx="390">
                  <c:v>61.437874541156845</c:v>
                </c:pt>
                <c:pt idx="391">
                  <c:v>50.662356696409496</c:v>
                </c:pt>
                <c:pt idx="392">
                  <c:v>72.2401765627678</c:v>
                </c:pt>
                <c:pt idx="393">
                  <c:v>55.626195146787317</c:v>
                </c:pt>
                <c:pt idx="394">
                  <c:v>61.105263763014229</c:v>
                </c:pt>
                <c:pt idx="395">
                  <c:v>59.572234876347927</c:v>
                </c:pt>
                <c:pt idx="396">
                  <c:v>45.735529108606826</c:v>
                </c:pt>
                <c:pt idx="397">
                  <c:v>66.222502499065413</c:v>
                </c:pt>
                <c:pt idx="398">
                  <c:v>43.573315558162633</c:v>
                </c:pt>
                <c:pt idx="399">
                  <c:v>64.947575680357531</c:v>
                </c:pt>
                <c:pt idx="400">
                  <c:v>59.049212949956711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3041280"/>
        <c:axId val="103041856"/>
      </c:scatterChart>
      <c:valAx>
        <c:axId val="1030412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 sz="2400" dirty="0" smtClean="0"/>
                  <a:t>Time</a:t>
                </a:r>
                <a:r>
                  <a:rPr lang="en-US" altLang="ja-JP" sz="2400" baseline="0" dirty="0" smtClean="0"/>
                  <a:t> [s]</a:t>
                </a:r>
                <a:endParaRPr lang="ja-JP" altLang="en-US" sz="2400" dirty="0"/>
              </a:p>
            </c:rich>
          </c:tx>
          <c:layout>
            <c:manualLayout>
              <c:xMode val="edge"/>
              <c:yMode val="edge"/>
              <c:x val="0.46067641881918009"/>
              <c:y val="0.85575975943340599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103041856"/>
        <c:crosses val="autoZero"/>
        <c:crossBetween val="midCat"/>
      </c:valAx>
      <c:valAx>
        <c:axId val="10304185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ja-JP" sz="2400" dirty="0" smtClean="0"/>
                  <a:t>Intensity [%]</a:t>
                </a:r>
                <a:endParaRPr lang="ja-JP" alt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3041280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>
              <a:noFill/>
            </a:ln>
          </c:spPr>
          <c:marker>
            <c:spPr>
              <a:solidFill>
                <a:srgbClr val="00B050"/>
              </a:solidFill>
              <a:ln>
                <a:noFill/>
              </a:ln>
            </c:spPr>
          </c:marker>
          <c:xVal>
            <c:numRef>
              <c:f>'Bio-Rad 2014-10-02 21hr 29m (2'!$M$13:$M$19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5</c:v>
                </c:pt>
                <c:pt idx="4">
                  <c:v>10</c:v>
                </c:pt>
                <c:pt idx="5">
                  <c:v>20</c:v>
                </c:pt>
                <c:pt idx="6">
                  <c:v>50</c:v>
                </c:pt>
              </c:numCache>
            </c:numRef>
          </c:xVal>
          <c:yVal>
            <c:numRef>
              <c:f>'Bio-Rad 2014-10-02 21hr 29m (2'!$N$13:$N$19</c:f>
              <c:numCache>
                <c:formatCode>General</c:formatCode>
                <c:ptCount val="7"/>
                <c:pt idx="0">
                  <c:v>9.3298472060401672</c:v>
                </c:pt>
                <c:pt idx="1">
                  <c:v>14.966436828444763</c:v>
                </c:pt>
                <c:pt idx="2">
                  <c:v>18.044175061880882</c:v>
                </c:pt>
                <c:pt idx="3">
                  <c:v>36.001267682652063</c:v>
                </c:pt>
                <c:pt idx="4">
                  <c:v>53.430772288966565</c:v>
                </c:pt>
                <c:pt idx="5">
                  <c:v>41.291649777200526</c:v>
                </c:pt>
                <c:pt idx="6">
                  <c:v>48.614356364552144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3044160"/>
        <c:axId val="103044736"/>
      </c:scatterChart>
      <c:valAx>
        <c:axId val="10304416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 dirty="0" smtClean="0"/>
                  <a:t>Reaction</a:t>
                </a:r>
                <a:r>
                  <a:rPr lang="en-US" altLang="ja-JP" baseline="0" dirty="0" smtClean="0"/>
                  <a:t> time [min]</a:t>
                </a:r>
                <a:endParaRPr lang="ja-JP" alt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3044736"/>
        <c:crosses val="autoZero"/>
        <c:crossBetween val="midCat"/>
      </c:valAx>
      <c:valAx>
        <c:axId val="103044736"/>
        <c:scaling>
          <c:orientation val="minMax"/>
          <c:max val="10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ja-JP" dirty="0" smtClean="0"/>
                  <a:t>Intensity</a:t>
                </a:r>
                <a:r>
                  <a:rPr lang="en-US" altLang="ja-JP" baseline="0" dirty="0" smtClean="0"/>
                  <a:t> of Output strand [%]</a:t>
                </a:r>
                <a:endParaRPr lang="ja-JP" alt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3044160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>
              <a:noFill/>
            </a:ln>
          </c:spPr>
          <c:xVal>
            <c:numRef>
              <c:f>'Bio-Rad 2014-10-02 21hr 29m (2'!$M$13:$M$19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5</c:v>
                </c:pt>
                <c:pt idx="4">
                  <c:v>10</c:v>
                </c:pt>
                <c:pt idx="5">
                  <c:v>20</c:v>
                </c:pt>
                <c:pt idx="6">
                  <c:v>50</c:v>
                </c:pt>
              </c:numCache>
            </c:numRef>
          </c:xVal>
          <c:yVal>
            <c:numRef>
              <c:f>'Bio-Rad 2014-10-02 21hr 29m (2'!$N$13:$N$19</c:f>
              <c:numCache>
                <c:formatCode>General</c:formatCode>
                <c:ptCount val="7"/>
                <c:pt idx="0">
                  <c:v>9.3298472060401672</c:v>
                </c:pt>
                <c:pt idx="1">
                  <c:v>14.966436828444763</c:v>
                </c:pt>
                <c:pt idx="2">
                  <c:v>18.044175061880882</c:v>
                </c:pt>
                <c:pt idx="3">
                  <c:v>36.001267682652063</c:v>
                </c:pt>
                <c:pt idx="4">
                  <c:v>53.430772288966565</c:v>
                </c:pt>
                <c:pt idx="5">
                  <c:v>41.291649777200526</c:v>
                </c:pt>
                <c:pt idx="6">
                  <c:v>48.614356364552144</c:v>
                </c:pt>
              </c:numCache>
            </c:numRef>
          </c:yVal>
          <c:smooth val="0"/>
        </c:ser>
        <c:ser>
          <c:idx val="1"/>
          <c:order val="1"/>
          <c:spPr>
            <a:ln w="28575">
              <a:noFill/>
            </a:ln>
          </c:spPr>
          <c:xVal>
            <c:numRef>
              <c:f>'Bio-Rad 2014-10-02 21hr 29m (2'!$M$13:$M$19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5</c:v>
                </c:pt>
                <c:pt idx="4">
                  <c:v>10</c:v>
                </c:pt>
                <c:pt idx="5">
                  <c:v>20</c:v>
                </c:pt>
                <c:pt idx="6">
                  <c:v>50</c:v>
                </c:pt>
              </c:numCache>
            </c:numRef>
          </c:xVal>
          <c:yVal>
            <c:numRef>
              <c:f>'Bio-Rad 2014-10-02 21hr 29m (2'!$O$13:$O$19</c:f>
              <c:numCache>
                <c:formatCode>General</c:formatCode>
                <c:ptCount val="7"/>
                <c:pt idx="0">
                  <c:v>90.670152793959829</c:v>
                </c:pt>
                <c:pt idx="1">
                  <c:v>84.919245360967693</c:v>
                </c:pt>
                <c:pt idx="2">
                  <c:v>74.818177380778053</c:v>
                </c:pt>
                <c:pt idx="3">
                  <c:v>41.292640154272455</c:v>
                </c:pt>
                <c:pt idx="4">
                  <c:v>25.531708690488063</c:v>
                </c:pt>
                <c:pt idx="5">
                  <c:v>26.423331020095457</c:v>
                </c:pt>
                <c:pt idx="6">
                  <c:v>34.26428778093991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3046464"/>
        <c:axId val="104013824"/>
      </c:scatterChart>
      <c:valAx>
        <c:axId val="10304646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ja-JP" dirty="0" smtClean="0"/>
                  <a:t>Reaction</a:t>
                </a:r>
                <a:r>
                  <a:rPr lang="en-US" altLang="ja-JP" baseline="0" dirty="0" smtClean="0"/>
                  <a:t> time [min]</a:t>
                </a:r>
                <a:endParaRPr lang="ja-JP" alt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4013824"/>
        <c:crosses val="autoZero"/>
        <c:crossBetween val="midCat"/>
      </c:valAx>
      <c:valAx>
        <c:axId val="104013824"/>
        <c:scaling>
          <c:orientation val="minMax"/>
          <c:max val="10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ja-JP" dirty="0" smtClean="0"/>
                  <a:t>Intensity</a:t>
                </a:r>
                <a:r>
                  <a:rPr lang="en-US" altLang="ja-JP" baseline="0" dirty="0" smtClean="0"/>
                  <a:t> of Output strand [%]</a:t>
                </a:r>
                <a:endParaRPr lang="ja-JP" alt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304646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tiff>
</file>

<file path=ppt/media/image20.png>
</file>

<file path=ppt/media/image21.png>
</file>

<file path=ppt/media/image22.tif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tiff>
</file>

<file path=ppt/media/image31.tiff>
</file>

<file path=ppt/media/image32.png>
</file>

<file path=ppt/media/image33.tiff>
</file>

<file path=ppt/media/image34.png>
</file>

<file path=ppt/media/image35.png>
</file>

<file path=ppt/media/image36.png>
</file>

<file path=ppt/media/image37.png>
</file>

<file path=ppt/media/image38.tiff>
</file>

<file path=ppt/media/image39.tiff>
</file>

<file path=ppt/media/image4.tiff>
</file>

<file path=ppt/media/image40.tiff>
</file>

<file path=ppt/media/image41.tiff>
</file>

<file path=ppt/media/image42.tiff>
</file>

<file path=ppt/media/image43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54AB44-6785-4CAB-BDCB-14D950498934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334CE-CA53-4FDC-BDA8-16967AA296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0166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515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515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表はコピーして図として貼り付けた後にグループ化しましょう</a:t>
            </a:r>
            <a:r>
              <a:rPr kumimoji="1" lang="en-US" altLang="ja-JP" dirty="0" smtClean="0"/>
              <a:t>By</a:t>
            </a:r>
            <a:r>
              <a:rPr kumimoji="1" lang="ja-JP" altLang="en-US" dirty="0" smtClean="0"/>
              <a:t>今井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3556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表はコピーして図として貼り付けた後にグループ化しましょう</a:t>
            </a:r>
            <a:r>
              <a:rPr kumimoji="1" lang="en-US" altLang="ja-JP" dirty="0" smtClean="0"/>
              <a:t>By</a:t>
            </a:r>
            <a:r>
              <a:rPr kumimoji="1" lang="ja-JP" altLang="en-US" dirty="0" smtClean="0"/>
              <a:t>今井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1681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表はコピーして図として貼り付けた後にグループ化しましょう</a:t>
            </a:r>
            <a:r>
              <a:rPr kumimoji="1" lang="en-US" altLang="ja-JP" dirty="0" smtClean="0"/>
              <a:t>By</a:t>
            </a:r>
            <a:r>
              <a:rPr kumimoji="1" lang="ja-JP" altLang="en-US" dirty="0" smtClean="0"/>
              <a:t>今井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1681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34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34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34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2334CE-CA53-4FDC-BDA8-16967AA2964B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34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529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5674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0068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3671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5122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3974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3767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0531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5613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7994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2700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948D5-1A54-4AC8-A38B-E1CA53ECC12C}" type="datetimeFigureOut">
              <a:rPr kumimoji="1" lang="ja-JP" altLang="en-US" smtClean="0"/>
              <a:t>2014/10/10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CF87D-098D-44BD-874A-41A06AB07D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7008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tif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tiff"/><Relationship Id="rId4" Type="http://schemas.openxmlformats.org/officeDocument/2006/relationships/image" Target="../media/image3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7.tiff"/><Relationship Id="rId4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C:\Users\俊輔\Google ドライブ\BIOMOD2014\実験\amplify 川上\0911\Bio-Rad 2014-09-11 17hr 28min.tif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07" t="15511" r="64696" b="38794"/>
          <a:stretch/>
        </p:blipFill>
        <p:spPr bwMode="auto">
          <a:xfrm>
            <a:off x="309460" y="1658563"/>
            <a:ext cx="1656184" cy="456623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テキスト ボックス 4"/>
          <p:cNvSpPr txBox="1"/>
          <p:nvPr/>
        </p:nvSpPr>
        <p:spPr>
          <a:xfrm>
            <a:off x="284417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1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705504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2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101548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3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497592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4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pic>
        <p:nvPicPr>
          <p:cNvPr id="9" name="図 8" descr="C:\Users\俊輔\Google ドライブ\BIOMOD2014\実験\release 川上\0910\Bio-Rad 2014-09-10 19hr 45min1.tif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19" t="15305" r="43713" b="45663"/>
          <a:stretch/>
        </p:blipFill>
        <p:spPr bwMode="auto">
          <a:xfrm>
            <a:off x="2037652" y="1665221"/>
            <a:ext cx="1728192" cy="455957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テキスト ボックス 9"/>
          <p:cNvSpPr txBox="1"/>
          <p:nvPr/>
        </p:nvSpPr>
        <p:spPr>
          <a:xfrm>
            <a:off x="1998541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1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2419628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2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815672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3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11716" y="1730571"/>
            <a:ext cx="54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 smtClean="0">
                <a:solidFill>
                  <a:srgbClr val="FFFF00"/>
                </a:solidFill>
              </a:rPr>
              <a:t>4</a:t>
            </a:r>
            <a:endParaRPr kumimoji="1" lang="ja-JP" altLang="en-US" sz="3600" b="1" dirty="0">
              <a:solidFill>
                <a:srgbClr val="FFFF00"/>
              </a:solidFill>
            </a:endParaRPr>
          </a:p>
        </p:txBody>
      </p:sp>
      <p:grpSp>
        <p:nvGrpSpPr>
          <p:cNvPr id="2" name="グループ化 1"/>
          <p:cNvGrpSpPr/>
          <p:nvPr/>
        </p:nvGrpSpPr>
        <p:grpSpPr>
          <a:xfrm>
            <a:off x="4509431" y="1588296"/>
            <a:ext cx="1329055" cy="4636503"/>
            <a:chOff x="4509431" y="1588296"/>
            <a:chExt cx="1329055" cy="4636503"/>
          </a:xfrm>
        </p:grpSpPr>
        <p:pic>
          <p:nvPicPr>
            <p:cNvPr id="14" name="図 13" descr="C:\Users\俊輔\Google ドライブ\BIOMOD2014\実験\update\0916\Bio-Rad 2014-09-16 21hr 51min03.tif"/>
            <p:cNvPicPr/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2640" r="41656" b="34051"/>
            <a:stretch/>
          </p:blipFill>
          <p:spPr bwMode="auto">
            <a:xfrm>
              <a:off x="4661646" y="1702549"/>
              <a:ext cx="1048413" cy="452225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6" name="テキスト ボックス 15"/>
            <p:cNvSpPr txBox="1"/>
            <p:nvPr/>
          </p:nvSpPr>
          <p:spPr>
            <a:xfrm>
              <a:off x="4509431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4902382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5298426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36" name="グループ化 35"/>
          <p:cNvGrpSpPr/>
          <p:nvPr/>
        </p:nvGrpSpPr>
        <p:grpSpPr>
          <a:xfrm>
            <a:off x="6444208" y="1548684"/>
            <a:ext cx="1440160" cy="4703685"/>
            <a:chOff x="6444208" y="1548684"/>
            <a:chExt cx="1440160" cy="4703685"/>
          </a:xfrm>
        </p:grpSpPr>
        <p:pic>
          <p:nvPicPr>
            <p:cNvPr id="20" name="図 19" descr="C:\Users\俊輔\Google ドライブ\BIOMOD2014\実験\酵素フリー　電気泳動　川上\0918\Bio-Rad 2014-09-18 20hr 01minblue.tif"/>
            <p:cNvPicPr/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607" t="9360" r="27028" b="26485"/>
            <a:stretch/>
          </p:blipFill>
          <p:spPr bwMode="auto">
            <a:xfrm>
              <a:off x="6555544" y="1588296"/>
              <a:ext cx="1281909" cy="4664073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6" name="テキスト ボックス 25"/>
            <p:cNvSpPr txBox="1"/>
            <p:nvPr/>
          </p:nvSpPr>
          <p:spPr>
            <a:xfrm>
              <a:off x="6444208" y="1548684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27" name="テキスト ボックス 26"/>
            <p:cNvSpPr txBox="1"/>
            <p:nvPr/>
          </p:nvSpPr>
          <p:spPr>
            <a:xfrm>
              <a:off x="6774444" y="1548684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28" name="テキスト ボックス 27"/>
            <p:cNvSpPr txBox="1"/>
            <p:nvPr/>
          </p:nvSpPr>
          <p:spPr>
            <a:xfrm>
              <a:off x="7056276" y="1548684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29" name="テキスト ボックス 28"/>
            <p:cNvSpPr txBox="1"/>
            <p:nvPr/>
          </p:nvSpPr>
          <p:spPr>
            <a:xfrm>
              <a:off x="7344308" y="1548684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37" name="グループ化 36"/>
          <p:cNvGrpSpPr/>
          <p:nvPr/>
        </p:nvGrpSpPr>
        <p:grpSpPr>
          <a:xfrm>
            <a:off x="7910864" y="1562752"/>
            <a:ext cx="1512168" cy="4675928"/>
            <a:chOff x="8172400" y="1548871"/>
            <a:chExt cx="1512168" cy="4675928"/>
          </a:xfrm>
        </p:grpSpPr>
        <p:pic>
          <p:nvPicPr>
            <p:cNvPr id="21" name="図 20" descr="C:\Users\俊輔\Google ドライブ\BIOMOD2014\実験\酵素フリー　電気泳動　川上\0918\Bio-Rad 2014-09-18 20hr 47min.tif"/>
            <p:cNvPicPr/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23" t="10274" r="22867" b="27169"/>
            <a:stretch/>
          </p:blipFill>
          <p:spPr bwMode="auto">
            <a:xfrm>
              <a:off x="8285870" y="1580517"/>
              <a:ext cx="1398697" cy="4644282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1" name="テキスト ボックス 30"/>
            <p:cNvSpPr txBox="1"/>
            <p:nvPr/>
          </p:nvSpPr>
          <p:spPr>
            <a:xfrm>
              <a:off x="8172400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32" name="テキスト ボックス 31"/>
            <p:cNvSpPr txBox="1"/>
            <p:nvPr/>
          </p:nvSpPr>
          <p:spPr>
            <a:xfrm>
              <a:off x="8502636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33" name="テキスト ボックス 32"/>
            <p:cNvSpPr txBox="1"/>
            <p:nvPr/>
          </p:nvSpPr>
          <p:spPr>
            <a:xfrm>
              <a:off x="8820472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34" name="テキスト ボックス 33"/>
            <p:cNvSpPr txBox="1"/>
            <p:nvPr/>
          </p:nvSpPr>
          <p:spPr>
            <a:xfrm>
              <a:off x="9144508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5536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グラフ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3664411"/>
              </p:ext>
            </p:extLst>
          </p:nvPr>
        </p:nvGraphicFramePr>
        <p:xfrm>
          <a:off x="539552" y="1700808"/>
          <a:ext cx="8436223" cy="3459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97522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" y="1697038"/>
            <a:ext cx="8431213" cy="3462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1159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/>
          <p:cNvGrpSpPr/>
          <p:nvPr/>
        </p:nvGrpSpPr>
        <p:grpSpPr>
          <a:xfrm>
            <a:off x="1691680" y="908720"/>
            <a:ext cx="7029890" cy="5371608"/>
            <a:chOff x="1691680" y="908720"/>
            <a:chExt cx="7029890" cy="5371608"/>
          </a:xfrm>
        </p:grpSpPr>
        <p:grpSp>
          <p:nvGrpSpPr>
            <p:cNvPr id="3" name="グループ化 2"/>
            <p:cNvGrpSpPr/>
            <p:nvPr/>
          </p:nvGrpSpPr>
          <p:grpSpPr>
            <a:xfrm>
              <a:off x="4089965" y="908720"/>
              <a:ext cx="1596567" cy="5371608"/>
              <a:chOff x="4186917" y="931711"/>
              <a:chExt cx="1357191" cy="4566235"/>
            </a:xfrm>
          </p:grpSpPr>
          <p:pic>
            <p:nvPicPr>
              <p:cNvPr id="4" name="図 3" descr="C:\Users\俊輔\Google ドライブ\BIOMOD2014\実験\amplify 川上\0911\Bio-Rad 2014-09-11 17hr 28min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947" t="15511" r="64696" b="38794"/>
              <a:stretch/>
            </p:blipFill>
            <p:spPr bwMode="auto">
              <a:xfrm>
                <a:off x="4200999" y="931711"/>
                <a:ext cx="1260140" cy="4566235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5" name="テキスト ボックス 4"/>
              <p:cNvSpPr txBox="1"/>
              <p:nvPr/>
            </p:nvSpPr>
            <p:spPr>
              <a:xfrm>
                <a:off x="4186917" y="1003719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6" name="テキスト ボックス 5"/>
              <p:cNvSpPr txBox="1"/>
              <p:nvPr/>
            </p:nvSpPr>
            <p:spPr>
              <a:xfrm>
                <a:off x="4608004" y="1003719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7" name="テキスト ボックス 6"/>
              <p:cNvSpPr txBox="1"/>
              <p:nvPr/>
            </p:nvSpPr>
            <p:spPr>
              <a:xfrm>
                <a:off x="5004048" y="1003719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26" name="テキスト ボックス 25"/>
            <p:cNvSpPr txBox="1"/>
            <p:nvPr/>
          </p:nvSpPr>
          <p:spPr>
            <a:xfrm>
              <a:off x="1691680" y="5406189"/>
              <a:ext cx="2117712" cy="5430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Key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30" name="ホームベース 29"/>
            <p:cNvSpPr/>
            <p:nvPr/>
          </p:nvSpPr>
          <p:spPr>
            <a:xfrm>
              <a:off x="3517337" y="5533700"/>
              <a:ext cx="550605" cy="169417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" name="正方形/長方形 1"/>
            <p:cNvSpPr/>
            <p:nvPr/>
          </p:nvSpPr>
          <p:spPr>
            <a:xfrm>
              <a:off x="4103948" y="5459292"/>
              <a:ext cx="1116124" cy="28803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6076216" y="3505940"/>
              <a:ext cx="987928" cy="2472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Template</a:t>
              </a:r>
              <a:endParaRPr kumimoji="1" lang="ja-JP" altLang="en-US" sz="1600" dirty="0"/>
            </a:p>
          </p:txBody>
        </p:sp>
        <p:sp>
          <p:nvSpPr>
            <p:cNvPr id="19" name="ホームベース 18"/>
            <p:cNvSpPr/>
            <p:nvPr/>
          </p:nvSpPr>
          <p:spPr>
            <a:xfrm rot="10800000">
              <a:off x="5576019" y="3577972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6084586" y="3212976"/>
              <a:ext cx="674766" cy="2992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endParaRPr kumimoji="1" lang="ja-JP" altLang="en-US" sz="1600" dirty="0"/>
            </a:p>
          </p:txBody>
        </p:sp>
        <p:sp>
          <p:nvSpPr>
            <p:cNvPr id="21" name="テキスト ボックス 20"/>
            <p:cNvSpPr txBox="1"/>
            <p:nvPr/>
          </p:nvSpPr>
          <p:spPr>
            <a:xfrm>
              <a:off x="5836366" y="2563254"/>
              <a:ext cx="2885204" cy="361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Input &amp; Template</a:t>
              </a:r>
              <a:r>
                <a:rPr lang="ja-JP" altLang="en-US" sz="1600" dirty="0"/>
                <a:t> </a:t>
              </a:r>
              <a:r>
                <a:rPr lang="en-US" altLang="ja-JP" sz="1600" dirty="0" smtClean="0"/>
                <a:t>complex</a:t>
              </a:r>
              <a:endParaRPr kumimoji="1" lang="ja-JP" altLang="en-US" sz="1600" dirty="0"/>
            </a:p>
          </p:txBody>
        </p:sp>
        <p:sp>
          <p:nvSpPr>
            <p:cNvPr id="22" name="ホームベース 21"/>
            <p:cNvSpPr/>
            <p:nvPr/>
          </p:nvSpPr>
          <p:spPr>
            <a:xfrm rot="10800000">
              <a:off x="5576018" y="2690266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5577007" y="3422927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1661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96" y="-669974"/>
            <a:ext cx="4792663" cy="309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図 27" descr="C:\Users\俊輔\Google ドライブ\BIOMOD2014\実験\amplify 川上\0911\Bio-Rad 2014-09-11 17hr 28min.tif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47" t="20597" r="64696" b="38794"/>
          <a:stretch/>
        </p:blipFill>
        <p:spPr bwMode="auto">
          <a:xfrm>
            <a:off x="3651665" y="2315133"/>
            <a:ext cx="1482398" cy="477366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テキスト ボックス 17"/>
          <p:cNvSpPr txBox="1"/>
          <p:nvPr/>
        </p:nvSpPr>
        <p:spPr>
          <a:xfrm>
            <a:off x="1236816" y="6214656"/>
            <a:ext cx="2117712" cy="543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>
                <a:solidFill>
                  <a:srgbClr val="FF0000"/>
                </a:solidFill>
              </a:rPr>
              <a:t>Key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>
            <a:off x="3062473" y="6342167"/>
            <a:ext cx="550605" cy="169417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/>
          <p:cNvSpPr/>
          <p:nvPr/>
        </p:nvSpPr>
        <p:spPr>
          <a:xfrm>
            <a:off x="3649084" y="6267759"/>
            <a:ext cx="1116124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5621352" y="4314407"/>
            <a:ext cx="987928" cy="247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Template</a:t>
            </a:r>
            <a:endParaRPr kumimoji="1" lang="ja-JP" altLang="en-US" sz="1600" dirty="0"/>
          </a:p>
        </p:txBody>
      </p:sp>
      <p:sp>
        <p:nvSpPr>
          <p:cNvPr id="22" name="ホームベース 21"/>
          <p:cNvSpPr/>
          <p:nvPr/>
        </p:nvSpPr>
        <p:spPr>
          <a:xfrm rot="10800000">
            <a:off x="5121155" y="4386439"/>
            <a:ext cx="550605" cy="84710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5629722" y="4021443"/>
            <a:ext cx="674766" cy="299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 smtClean="0"/>
              <a:t>Input</a:t>
            </a:r>
            <a:endParaRPr kumimoji="1" lang="ja-JP" altLang="en-US" sz="1600" dirty="0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5381502" y="3371721"/>
            <a:ext cx="2885204" cy="36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Input &amp; Template</a:t>
            </a:r>
            <a:r>
              <a:rPr lang="ja-JP" altLang="en-US" sz="1600" dirty="0"/>
              <a:t> </a:t>
            </a:r>
            <a:r>
              <a:rPr lang="en-US" altLang="ja-JP" sz="1600" dirty="0" smtClean="0"/>
              <a:t>complex</a:t>
            </a:r>
            <a:endParaRPr kumimoji="1" lang="ja-JP" altLang="en-US" sz="1600" dirty="0"/>
          </a:p>
        </p:txBody>
      </p:sp>
      <p:sp>
        <p:nvSpPr>
          <p:cNvPr id="25" name="ホームベース 24"/>
          <p:cNvSpPr/>
          <p:nvPr/>
        </p:nvSpPr>
        <p:spPr>
          <a:xfrm rot="10800000">
            <a:off x="5121154" y="3498733"/>
            <a:ext cx="550605" cy="84710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ホームベース 26"/>
          <p:cNvSpPr/>
          <p:nvPr/>
        </p:nvSpPr>
        <p:spPr>
          <a:xfrm rot="10800000">
            <a:off x="5122143" y="4231394"/>
            <a:ext cx="550605" cy="84710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09512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/>
          <p:cNvGrpSpPr/>
          <p:nvPr/>
        </p:nvGrpSpPr>
        <p:grpSpPr>
          <a:xfrm>
            <a:off x="1210334" y="2293033"/>
            <a:ext cx="7029890" cy="4774923"/>
            <a:chOff x="1210334" y="2293033"/>
            <a:chExt cx="7029890" cy="4774923"/>
          </a:xfrm>
        </p:grpSpPr>
        <p:pic>
          <p:nvPicPr>
            <p:cNvPr id="4" name="図 3" descr="C:\Users\俊輔\Google ドライブ\BIOMOD2014\実験\amplify 川上\0911\Bio-Rad 2014-09-11 17hr 28min.tif"/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47" t="20586" r="64696" b="38794"/>
            <a:stretch/>
          </p:blipFill>
          <p:spPr bwMode="auto">
            <a:xfrm>
              <a:off x="3625185" y="2293033"/>
              <a:ext cx="1482399" cy="4774923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6" name="テキスト ボックス 25"/>
            <p:cNvSpPr txBox="1"/>
            <p:nvPr/>
          </p:nvSpPr>
          <p:spPr>
            <a:xfrm>
              <a:off x="1210334" y="6088837"/>
              <a:ext cx="2117712" cy="5430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Key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5594870" y="4293569"/>
              <a:ext cx="987928" cy="2472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Template</a:t>
              </a:r>
              <a:endParaRPr kumimoji="1" lang="ja-JP" altLang="en-US" sz="1600" dirty="0"/>
            </a:p>
          </p:txBody>
        </p:sp>
        <p:sp>
          <p:nvSpPr>
            <p:cNvPr id="30" name="ホームベース 29"/>
            <p:cNvSpPr/>
            <p:nvPr/>
          </p:nvSpPr>
          <p:spPr>
            <a:xfrm>
              <a:off x="3035991" y="6216348"/>
              <a:ext cx="550605" cy="169417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ホームベース 49"/>
            <p:cNvSpPr/>
            <p:nvPr/>
          </p:nvSpPr>
          <p:spPr>
            <a:xfrm rot="10800000">
              <a:off x="5094673" y="4365601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テキスト ボックス 51"/>
            <p:cNvSpPr txBox="1"/>
            <p:nvPr/>
          </p:nvSpPr>
          <p:spPr>
            <a:xfrm>
              <a:off x="5603240" y="4122135"/>
              <a:ext cx="674766" cy="2992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Input</a:t>
              </a:r>
              <a:endParaRPr kumimoji="1" lang="ja-JP" altLang="en-US" sz="1600" dirty="0"/>
            </a:p>
          </p:txBody>
        </p:sp>
        <p:sp>
          <p:nvSpPr>
            <p:cNvPr id="53" name="テキスト ボックス 52"/>
            <p:cNvSpPr txBox="1"/>
            <p:nvPr/>
          </p:nvSpPr>
          <p:spPr>
            <a:xfrm>
              <a:off x="5355020" y="3350883"/>
              <a:ext cx="2885204" cy="361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Input &amp; Template</a:t>
              </a:r>
              <a:r>
                <a:rPr lang="ja-JP" altLang="en-US" sz="1600" dirty="0"/>
                <a:t> </a:t>
              </a:r>
              <a:r>
                <a:rPr lang="en-US" altLang="ja-JP" sz="1600" dirty="0" smtClean="0"/>
                <a:t>complex</a:t>
              </a:r>
              <a:endParaRPr kumimoji="1" lang="ja-JP" altLang="en-US" sz="1600" dirty="0"/>
            </a:p>
          </p:txBody>
        </p:sp>
        <p:sp>
          <p:nvSpPr>
            <p:cNvPr id="54" name="ホームベース 53"/>
            <p:cNvSpPr/>
            <p:nvPr/>
          </p:nvSpPr>
          <p:spPr>
            <a:xfrm rot="10800000">
              <a:off x="5094672" y="3477895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ホームベース 54"/>
            <p:cNvSpPr/>
            <p:nvPr/>
          </p:nvSpPr>
          <p:spPr>
            <a:xfrm rot="10800000">
              <a:off x="5095661" y="4210556"/>
              <a:ext cx="550605" cy="84710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56" name="直線コネクタ 55"/>
            <p:cNvCxnSpPr/>
            <p:nvPr/>
          </p:nvCxnSpPr>
          <p:spPr>
            <a:xfrm>
              <a:off x="3650726" y="6301056"/>
              <a:ext cx="1015990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4117607"/>
              </p:ext>
            </p:extLst>
          </p:nvPr>
        </p:nvGraphicFramePr>
        <p:xfrm>
          <a:off x="364010" y="-617840"/>
          <a:ext cx="4784054" cy="2966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43894"/>
                <a:gridCol w="432048"/>
                <a:gridCol w="504056"/>
                <a:gridCol w="50405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Template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Nickase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Key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55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9469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313197" y="-719328"/>
            <a:ext cx="7927027" cy="7787284"/>
            <a:chOff x="313197" y="-719328"/>
            <a:chExt cx="7927027" cy="7787284"/>
          </a:xfrm>
        </p:grpSpPr>
        <p:grpSp>
          <p:nvGrpSpPr>
            <p:cNvPr id="10" name="グループ化 9"/>
            <p:cNvGrpSpPr/>
            <p:nvPr/>
          </p:nvGrpSpPr>
          <p:grpSpPr>
            <a:xfrm>
              <a:off x="1210334" y="2293033"/>
              <a:ext cx="7029890" cy="4774923"/>
              <a:chOff x="1210334" y="2293033"/>
              <a:chExt cx="7029890" cy="4774923"/>
            </a:xfrm>
          </p:grpSpPr>
          <p:pic>
            <p:nvPicPr>
              <p:cNvPr id="4" name="図 3" descr="C:\Users\俊輔\Google ドライブ\BIOMOD2014\実験\amplify 川上\0911\Bio-Rad 2014-09-11 17hr 28min.tif"/>
              <p:cNvPicPr/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947" t="20586" r="64696" b="38794"/>
              <a:stretch/>
            </p:blipFill>
            <p:spPr bwMode="auto">
              <a:xfrm>
                <a:off x="3625185" y="2293033"/>
                <a:ext cx="1482399" cy="4774923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26" name="テキスト ボックス 25"/>
              <p:cNvSpPr txBox="1"/>
              <p:nvPr/>
            </p:nvSpPr>
            <p:spPr>
              <a:xfrm>
                <a:off x="1210334" y="6088837"/>
                <a:ext cx="2117712" cy="5430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Key Strand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49" name="テキスト ボックス 48"/>
              <p:cNvSpPr txBox="1"/>
              <p:nvPr/>
            </p:nvSpPr>
            <p:spPr>
              <a:xfrm>
                <a:off x="5594870" y="4293569"/>
                <a:ext cx="987928" cy="2472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Template</a:t>
                </a:r>
                <a:endParaRPr kumimoji="1" lang="ja-JP" altLang="en-US" sz="1600" dirty="0"/>
              </a:p>
            </p:txBody>
          </p:sp>
          <p:sp>
            <p:nvSpPr>
              <p:cNvPr id="30" name="ホームベース 29"/>
              <p:cNvSpPr/>
              <p:nvPr/>
            </p:nvSpPr>
            <p:spPr>
              <a:xfrm>
                <a:off x="3035991" y="6216348"/>
                <a:ext cx="550605" cy="169417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" name="ホームベース 49"/>
              <p:cNvSpPr/>
              <p:nvPr/>
            </p:nvSpPr>
            <p:spPr>
              <a:xfrm rot="10800000">
                <a:off x="5094673" y="4365601"/>
                <a:ext cx="550605" cy="84710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2" name="テキスト ボックス 51"/>
              <p:cNvSpPr txBox="1"/>
              <p:nvPr/>
            </p:nvSpPr>
            <p:spPr>
              <a:xfrm>
                <a:off x="5603240" y="4122135"/>
                <a:ext cx="674766" cy="2992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dirty="0" smtClean="0"/>
                  <a:t>Input</a:t>
                </a:r>
                <a:endParaRPr kumimoji="1" lang="ja-JP" altLang="en-US" sz="1600" dirty="0"/>
              </a:p>
            </p:txBody>
          </p:sp>
          <p:sp>
            <p:nvSpPr>
              <p:cNvPr id="53" name="テキスト ボックス 52"/>
              <p:cNvSpPr txBox="1"/>
              <p:nvPr/>
            </p:nvSpPr>
            <p:spPr>
              <a:xfrm>
                <a:off x="5355020" y="3350883"/>
                <a:ext cx="2885204" cy="3616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Input &amp; Template</a:t>
                </a:r>
                <a:r>
                  <a:rPr lang="ja-JP" altLang="en-US" sz="1600" dirty="0"/>
                  <a:t> </a:t>
                </a:r>
                <a:r>
                  <a:rPr lang="en-US" altLang="ja-JP" sz="1600" dirty="0" smtClean="0"/>
                  <a:t>complex</a:t>
                </a:r>
                <a:endParaRPr kumimoji="1" lang="ja-JP" altLang="en-US" sz="1600" dirty="0"/>
              </a:p>
            </p:txBody>
          </p:sp>
          <p:sp>
            <p:nvSpPr>
              <p:cNvPr id="54" name="ホームベース 53"/>
              <p:cNvSpPr/>
              <p:nvPr/>
            </p:nvSpPr>
            <p:spPr>
              <a:xfrm rot="10800000">
                <a:off x="5094672" y="3477895"/>
                <a:ext cx="550605" cy="84710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5" name="ホームベース 54"/>
              <p:cNvSpPr/>
              <p:nvPr/>
            </p:nvSpPr>
            <p:spPr>
              <a:xfrm rot="10800000">
                <a:off x="5095661" y="4210556"/>
                <a:ext cx="550605" cy="84710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56" name="直線コネクタ 55"/>
              <p:cNvCxnSpPr/>
              <p:nvPr/>
            </p:nvCxnSpPr>
            <p:spPr>
              <a:xfrm>
                <a:off x="3650726" y="6301056"/>
                <a:ext cx="1015990" cy="0"/>
              </a:xfrm>
              <a:prstGeom prst="line">
                <a:avLst/>
              </a:prstGeom>
              <a:ln w="28575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197" y="-719328"/>
              <a:ext cx="4792663" cy="3090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508974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俊輔\Google ドライブ\BIOMOD2014\実験\amplify\0929\Bio-Rad 2014-09-29 21hr 09min02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6" t="22261" r="66032" b="34741"/>
          <a:stretch/>
        </p:blipFill>
        <p:spPr bwMode="auto">
          <a:xfrm>
            <a:off x="4010450" y="2377908"/>
            <a:ext cx="1383179" cy="4771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67440"/>
              </p:ext>
            </p:extLst>
          </p:nvPr>
        </p:nvGraphicFramePr>
        <p:xfrm>
          <a:off x="1083009" y="-243408"/>
          <a:ext cx="4328044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52328"/>
                <a:gridCol w="463696"/>
                <a:gridCol w="456010"/>
                <a:gridCol w="45601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Holder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Signal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テキスト ボックス 5"/>
          <p:cNvSpPr txBox="1"/>
          <p:nvPr/>
        </p:nvSpPr>
        <p:spPr>
          <a:xfrm>
            <a:off x="2015716" y="5954894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Signal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7" name="ホームベース 6"/>
          <p:cNvSpPr/>
          <p:nvPr/>
        </p:nvSpPr>
        <p:spPr>
          <a:xfrm>
            <a:off x="3527884" y="6121901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796136" y="2492896"/>
            <a:ext cx="1675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Input/Template complex</a:t>
            </a:r>
            <a:endParaRPr kumimoji="1" lang="ja-JP" altLang="en-US" sz="1600" dirty="0"/>
          </a:p>
        </p:txBody>
      </p:sp>
      <p:sp>
        <p:nvSpPr>
          <p:cNvPr id="9" name="ホームベース 8"/>
          <p:cNvSpPr/>
          <p:nvPr/>
        </p:nvSpPr>
        <p:spPr>
          <a:xfrm rot="10800000">
            <a:off x="5425625" y="2780244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5" name="直線コネクタ 14"/>
          <p:cNvCxnSpPr/>
          <p:nvPr/>
        </p:nvCxnSpPr>
        <p:spPr>
          <a:xfrm>
            <a:off x="4414061" y="2821243"/>
            <a:ext cx="950027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/>
          <p:cNvSpPr/>
          <p:nvPr/>
        </p:nvSpPr>
        <p:spPr>
          <a:xfrm>
            <a:off x="4020188" y="5928601"/>
            <a:ext cx="1343900" cy="617423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1187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1078583" y="-277316"/>
            <a:ext cx="6392725" cy="7426364"/>
            <a:chOff x="1078583" y="-277316"/>
            <a:chExt cx="6392725" cy="7426364"/>
          </a:xfrm>
        </p:grpSpPr>
        <p:pic>
          <p:nvPicPr>
            <p:cNvPr id="3074" name="Picture 2" descr="C:\Users\俊輔\Google ドライブ\BIOMOD2014\実験\amplify\0929\Bio-Rad 2014-09-29 21hr 09min02.tif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6" t="22261" r="66032" b="34741"/>
            <a:stretch/>
          </p:blipFill>
          <p:spPr bwMode="auto">
            <a:xfrm>
              <a:off x="4010450" y="2377908"/>
              <a:ext cx="1383179" cy="4771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テキスト ボックス 5"/>
            <p:cNvSpPr txBox="1"/>
            <p:nvPr/>
          </p:nvSpPr>
          <p:spPr>
            <a:xfrm>
              <a:off x="2015716" y="5954894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Signal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7" name="ホームベース 6"/>
            <p:cNvSpPr/>
            <p:nvPr/>
          </p:nvSpPr>
          <p:spPr>
            <a:xfrm>
              <a:off x="3527884" y="6121901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5796136" y="2492896"/>
              <a:ext cx="167517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Input/Template complex</a:t>
              </a:r>
              <a:endParaRPr kumimoji="1" lang="ja-JP" altLang="en-US" sz="1600" dirty="0"/>
            </a:p>
          </p:txBody>
        </p:sp>
        <p:sp>
          <p:nvSpPr>
            <p:cNvPr id="9" name="ホームベース 8"/>
            <p:cNvSpPr/>
            <p:nvPr/>
          </p:nvSpPr>
          <p:spPr>
            <a:xfrm rot="10800000">
              <a:off x="5425625" y="278024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5" name="直線コネクタ 14"/>
            <p:cNvCxnSpPr/>
            <p:nvPr/>
          </p:nvCxnSpPr>
          <p:spPr>
            <a:xfrm>
              <a:off x="4414061" y="2821243"/>
              <a:ext cx="950027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正方形/長方形 16"/>
            <p:cNvSpPr/>
            <p:nvPr/>
          </p:nvSpPr>
          <p:spPr>
            <a:xfrm>
              <a:off x="4032888" y="5928601"/>
              <a:ext cx="1343900" cy="61742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583" y="-277316"/>
              <a:ext cx="4333875" cy="27257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753584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俊輔\Google ドライブ\BIOMOD2014\実験\amplify\0929\Bio-Rad 2014-09-29 21hr 09min02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6" t="22261" r="66032" b="34741"/>
          <a:stretch/>
        </p:blipFill>
        <p:spPr bwMode="auto">
          <a:xfrm>
            <a:off x="4010450" y="2377908"/>
            <a:ext cx="1383179" cy="4771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6193076"/>
              </p:ext>
            </p:extLst>
          </p:nvPr>
        </p:nvGraphicFramePr>
        <p:xfrm>
          <a:off x="1093764" y="851232"/>
          <a:ext cx="4328044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52328"/>
                <a:gridCol w="463696"/>
                <a:gridCol w="456010"/>
                <a:gridCol w="45601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Other components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Signal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テキスト ボックス 5"/>
          <p:cNvSpPr txBox="1"/>
          <p:nvPr/>
        </p:nvSpPr>
        <p:spPr>
          <a:xfrm>
            <a:off x="2015716" y="5954894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Signal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7" name="ホームベース 6"/>
          <p:cNvSpPr/>
          <p:nvPr/>
        </p:nvSpPr>
        <p:spPr>
          <a:xfrm>
            <a:off x="3527884" y="6121901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796136" y="2492896"/>
            <a:ext cx="1675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Input/Template complex</a:t>
            </a:r>
            <a:endParaRPr kumimoji="1" lang="ja-JP" altLang="en-US" sz="1600" dirty="0"/>
          </a:p>
        </p:txBody>
      </p:sp>
      <p:sp>
        <p:nvSpPr>
          <p:cNvPr id="9" name="ホームベース 8"/>
          <p:cNvSpPr/>
          <p:nvPr/>
        </p:nvSpPr>
        <p:spPr>
          <a:xfrm rot="10800000">
            <a:off x="5425625" y="2780244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5" name="直線コネクタ 14"/>
          <p:cNvCxnSpPr/>
          <p:nvPr/>
        </p:nvCxnSpPr>
        <p:spPr>
          <a:xfrm>
            <a:off x="4414061" y="2821243"/>
            <a:ext cx="950027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/>
          <p:cNvSpPr/>
          <p:nvPr/>
        </p:nvSpPr>
        <p:spPr>
          <a:xfrm>
            <a:off x="4020188" y="5928601"/>
            <a:ext cx="1343900" cy="617423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848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1087933" y="846657"/>
            <a:ext cx="6383375" cy="6302391"/>
            <a:chOff x="1087933" y="846657"/>
            <a:chExt cx="6383375" cy="6302391"/>
          </a:xfrm>
        </p:grpSpPr>
        <p:pic>
          <p:nvPicPr>
            <p:cNvPr id="3074" name="Picture 2" descr="C:\Users\俊輔\Google ドライブ\BIOMOD2014\実験\amplify\0929\Bio-Rad 2014-09-29 21hr 09min02.tif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6" t="22261" r="66032" b="34741"/>
            <a:stretch/>
          </p:blipFill>
          <p:spPr bwMode="auto">
            <a:xfrm>
              <a:off x="4010450" y="2377908"/>
              <a:ext cx="1383179" cy="4771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テキスト ボックス 5"/>
            <p:cNvSpPr txBox="1"/>
            <p:nvPr/>
          </p:nvSpPr>
          <p:spPr>
            <a:xfrm>
              <a:off x="2015716" y="5954894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Signal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7" name="ホームベース 6"/>
            <p:cNvSpPr/>
            <p:nvPr/>
          </p:nvSpPr>
          <p:spPr>
            <a:xfrm>
              <a:off x="3527884" y="6121901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5796136" y="2492896"/>
              <a:ext cx="167517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Input/Template complex</a:t>
              </a:r>
              <a:endParaRPr kumimoji="1" lang="ja-JP" altLang="en-US" sz="1600" dirty="0"/>
            </a:p>
          </p:txBody>
        </p:sp>
        <p:sp>
          <p:nvSpPr>
            <p:cNvPr id="9" name="ホームベース 8"/>
            <p:cNvSpPr/>
            <p:nvPr/>
          </p:nvSpPr>
          <p:spPr>
            <a:xfrm rot="10800000">
              <a:off x="5425625" y="278024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5" name="直線コネクタ 14"/>
            <p:cNvCxnSpPr/>
            <p:nvPr/>
          </p:nvCxnSpPr>
          <p:spPr>
            <a:xfrm>
              <a:off x="4414061" y="2821243"/>
              <a:ext cx="950027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正方形/長方形 16"/>
            <p:cNvSpPr/>
            <p:nvPr/>
          </p:nvSpPr>
          <p:spPr>
            <a:xfrm>
              <a:off x="4020188" y="5928601"/>
              <a:ext cx="1343900" cy="61742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7933" y="846657"/>
              <a:ext cx="4333875" cy="16033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88561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284417" y="1658563"/>
            <a:ext cx="1753235" cy="4566235"/>
            <a:chOff x="284417" y="1658563"/>
            <a:chExt cx="1753235" cy="4566235"/>
          </a:xfrm>
        </p:grpSpPr>
        <p:pic>
          <p:nvPicPr>
            <p:cNvPr id="4" name="図 3" descr="C:\Users\俊輔\Google ドライブ\BIOMOD2014\実験\amplify 川上\0911\Bio-Rad 2014-09-11 17hr 28min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7" t="15511" r="64696" b="38794"/>
            <a:stretch/>
          </p:blipFill>
          <p:spPr bwMode="auto">
            <a:xfrm>
              <a:off x="309460" y="1658563"/>
              <a:ext cx="1656184" cy="4566235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5" name="テキスト ボックス 4"/>
            <p:cNvSpPr txBox="1"/>
            <p:nvPr/>
          </p:nvSpPr>
          <p:spPr>
            <a:xfrm>
              <a:off x="284417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705504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1101548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1497592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3" name="グループ化 2"/>
          <p:cNvGrpSpPr/>
          <p:nvPr/>
        </p:nvGrpSpPr>
        <p:grpSpPr>
          <a:xfrm>
            <a:off x="1998541" y="1665221"/>
            <a:ext cx="1767303" cy="4559577"/>
            <a:chOff x="1998541" y="1665221"/>
            <a:chExt cx="1767303" cy="4559577"/>
          </a:xfrm>
        </p:grpSpPr>
        <p:pic>
          <p:nvPicPr>
            <p:cNvPr id="9" name="図 8" descr="C:\Users\俊輔\Google ドライブ\BIOMOD2014\実験\release 川上\0910\Bio-Rad 2014-09-10 19hr 45min1.tif"/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919" t="15305" r="43713" b="45663"/>
            <a:stretch/>
          </p:blipFill>
          <p:spPr bwMode="auto">
            <a:xfrm>
              <a:off x="2037652" y="1665221"/>
              <a:ext cx="1728192" cy="4559577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0" name="テキスト ボックス 9"/>
            <p:cNvSpPr txBox="1"/>
            <p:nvPr/>
          </p:nvSpPr>
          <p:spPr>
            <a:xfrm>
              <a:off x="1998541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2419628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2815672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3211716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25" name="グループ化 24"/>
          <p:cNvGrpSpPr/>
          <p:nvPr/>
        </p:nvGrpSpPr>
        <p:grpSpPr>
          <a:xfrm>
            <a:off x="5948230" y="1427607"/>
            <a:ext cx="2978824" cy="4703685"/>
            <a:chOff x="6444208" y="1548684"/>
            <a:chExt cx="2978824" cy="4703685"/>
          </a:xfrm>
        </p:grpSpPr>
        <p:grpSp>
          <p:nvGrpSpPr>
            <p:cNvPr id="36" name="グループ化 35"/>
            <p:cNvGrpSpPr/>
            <p:nvPr/>
          </p:nvGrpSpPr>
          <p:grpSpPr>
            <a:xfrm>
              <a:off x="6444208" y="1548684"/>
              <a:ext cx="1440160" cy="4703685"/>
              <a:chOff x="6444208" y="1548684"/>
              <a:chExt cx="1440160" cy="4703685"/>
            </a:xfrm>
          </p:grpSpPr>
          <p:pic>
            <p:nvPicPr>
              <p:cNvPr id="37" name="図 36" descr="C:\Users\俊輔\Google ドライブ\BIOMOD2014\実験\酵素フリー　電気泳動　川上\0918\Bio-Rad 2014-09-18 20hr 01minblue.tif"/>
              <p:cNvPicPr/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0607" t="9360" r="27028" b="26485"/>
              <a:stretch/>
            </p:blipFill>
            <p:spPr bwMode="auto">
              <a:xfrm>
                <a:off x="6555544" y="1588296"/>
                <a:ext cx="1281909" cy="4664073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38" name="テキスト ボックス 37"/>
              <p:cNvSpPr txBox="1"/>
              <p:nvPr/>
            </p:nvSpPr>
            <p:spPr>
              <a:xfrm>
                <a:off x="6444208" y="1548684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39" name="テキスト ボックス 38"/>
              <p:cNvSpPr txBox="1"/>
              <p:nvPr/>
            </p:nvSpPr>
            <p:spPr>
              <a:xfrm>
                <a:off x="6774444" y="1548684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40" name="テキスト ボックス 39"/>
              <p:cNvSpPr txBox="1"/>
              <p:nvPr/>
            </p:nvSpPr>
            <p:spPr>
              <a:xfrm>
                <a:off x="7056276" y="1548684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41" name="テキスト ボックス 40"/>
              <p:cNvSpPr txBox="1"/>
              <p:nvPr/>
            </p:nvSpPr>
            <p:spPr>
              <a:xfrm>
                <a:off x="7344308" y="1548684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4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</p:grpSp>
        <p:grpSp>
          <p:nvGrpSpPr>
            <p:cNvPr id="42" name="グループ化 41"/>
            <p:cNvGrpSpPr/>
            <p:nvPr/>
          </p:nvGrpSpPr>
          <p:grpSpPr>
            <a:xfrm>
              <a:off x="7910864" y="1562752"/>
              <a:ext cx="1512168" cy="4675928"/>
              <a:chOff x="8172400" y="1548871"/>
              <a:chExt cx="1512168" cy="4675928"/>
            </a:xfrm>
          </p:grpSpPr>
          <p:pic>
            <p:nvPicPr>
              <p:cNvPr id="43" name="図 42" descr="C:\Users\俊輔\Google ドライブ\BIOMOD2014\実験\酵素フリー　電気泳動　川上\0918\Bio-Rad 2014-09-18 20hr 47min.tif"/>
              <p:cNvPicPr/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3923" t="10274" r="22867" b="27169"/>
              <a:stretch/>
            </p:blipFill>
            <p:spPr bwMode="auto">
              <a:xfrm>
                <a:off x="8285870" y="1580517"/>
                <a:ext cx="1398697" cy="4644282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44" name="テキスト ボックス 43"/>
              <p:cNvSpPr txBox="1"/>
              <p:nvPr/>
            </p:nvSpPr>
            <p:spPr>
              <a:xfrm>
                <a:off x="8172400" y="1548871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45" name="テキスト ボックス 44"/>
              <p:cNvSpPr txBox="1"/>
              <p:nvPr/>
            </p:nvSpPr>
            <p:spPr>
              <a:xfrm>
                <a:off x="8502636" y="1548871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46" name="テキスト ボックス 45"/>
              <p:cNvSpPr txBox="1"/>
              <p:nvPr/>
            </p:nvSpPr>
            <p:spPr>
              <a:xfrm>
                <a:off x="8820472" y="1548871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47" name="テキスト ボックス 46"/>
              <p:cNvSpPr txBox="1"/>
              <p:nvPr/>
            </p:nvSpPr>
            <p:spPr>
              <a:xfrm>
                <a:off x="9144508" y="1548871"/>
                <a:ext cx="5400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b="1" dirty="0" smtClean="0">
                    <a:solidFill>
                      <a:srgbClr val="FFFF00"/>
                    </a:solidFill>
                  </a:rPr>
                  <a:t>4</a:t>
                </a:r>
                <a:endParaRPr kumimoji="1" lang="ja-JP" altLang="en-US" sz="2400" b="1" dirty="0">
                  <a:solidFill>
                    <a:srgbClr val="FFFF00"/>
                  </a:solidFill>
                </a:endParaRPr>
              </a:p>
            </p:txBody>
          </p:sp>
        </p:grpSp>
      </p:grpSp>
      <p:grpSp>
        <p:nvGrpSpPr>
          <p:cNvPr id="33" name="グループ化 32"/>
          <p:cNvGrpSpPr/>
          <p:nvPr/>
        </p:nvGrpSpPr>
        <p:grpSpPr>
          <a:xfrm>
            <a:off x="4509431" y="1588296"/>
            <a:ext cx="1329055" cy="4636503"/>
            <a:chOff x="4509431" y="1588296"/>
            <a:chExt cx="1329055" cy="4636503"/>
          </a:xfrm>
        </p:grpSpPr>
        <p:pic>
          <p:nvPicPr>
            <p:cNvPr id="34" name="図 33" descr="C:\Users\俊輔\Google ドライブ\BIOMOD2014\実験\update\0916\Bio-Rad 2014-09-16 21hr 51min03.tif"/>
            <p:cNvPicPr/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2640" r="41656" b="34051"/>
            <a:stretch/>
          </p:blipFill>
          <p:spPr bwMode="auto">
            <a:xfrm>
              <a:off x="4661646" y="1702549"/>
              <a:ext cx="1048413" cy="452225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5" name="テキスト ボックス 34"/>
            <p:cNvSpPr txBox="1"/>
            <p:nvPr/>
          </p:nvSpPr>
          <p:spPr>
            <a:xfrm>
              <a:off x="4509431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48" name="テキスト ボックス 47"/>
            <p:cNvSpPr txBox="1"/>
            <p:nvPr/>
          </p:nvSpPr>
          <p:spPr>
            <a:xfrm>
              <a:off x="4902382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5298426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7354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俊輔\Desktop\Figure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916832"/>
            <a:ext cx="7885307" cy="2956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54185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/>
          <p:cNvGrpSpPr/>
          <p:nvPr/>
        </p:nvGrpSpPr>
        <p:grpSpPr>
          <a:xfrm>
            <a:off x="3707904" y="764704"/>
            <a:ext cx="1767303" cy="4559577"/>
            <a:chOff x="1998541" y="1665221"/>
            <a:chExt cx="1767303" cy="4559577"/>
          </a:xfrm>
        </p:grpSpPr>
        <p:pic>
          <p:nvPicPr>
            <p:cNvPr id="5" name="図 4" descr="C:\Users\俊輔\Google ドライブ\BIOMOD2014\実験\release 川上\0910\Bio-Rad 2014-09-10 19hr 45min1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919" t="15305" r="43713" b="45663"/>
            <a:stretch/>
          </p:blipFill>
          <p:spPr bwMode="auto">
            <a:xfrm>
              <a:off x="2037652" y="1665221"/>
              <a:ext cx="1728192" cy="4559577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6" name="テキスト ボックス 5"/>
            <p:cNvSpPr txBox="1"/>
            <p:nvPr/>
          </p:nvSpPr>
          <p:spPr>
            <a:xfrm>
              <a:off x="1998541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419628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2815672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3211716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</p:grpSp>
      <p:sp>
        <p:nvSpPr>
          <p:cNvPr id="10" name="テキスト ボックス 9"/>
          <p:cNvSpPr txBox="1"/>
          <p:nvPr/>
        </p:nvSpPr>
        <p:spPr>
          <a:xfrm>
            <a:off x="1367644" y="4226702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1" name="ホームベース 10"/>
          <p:cNvSpPr/>
          <p:nvPr/>
        </p:nvSpPr>
        <p:spPr>
          <a:xfrm>
            <a:off x="3275710" y="4393709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436096" y="2636912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Waste</a:t>
            </a:r>
            <a:endParaRPr kumimoji="1" lang="ja-JP" altLang="en-US" sz="1600" dirty="0"/>
          </a:p>
        </p:txBody>
      </p:sp>
      <p:sp>
        <p:nvSpPr>
          <p:cNvPr id="16" name="ホームベース 15"/>
          <p:cNvSpPr/>
          <p:nvPr/>
        </p:nvSpPr>
        <p:spPr>
          <a:xfrm rot="10800000">
            <a:off x="5468092" y="2780244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5904148" y="4221088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5489884" y="4388095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1672692" y="2737056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Anchor &amp; Output</a:t>
            </a:r>
            <a:endParaRPr kumimoji="1" lang="ja-JP" altLang="en-US" sz="1600" dirty="0"/>
          </a:p>
        </p:txBody>
      </p:sp>
      <p:sp>
        <p:nvSpPr>
          <p:cNvPr id="21" name="ホームベース 20"/>
          <p:cNvSpPr/>
          <p:nvPr/>
        </p:nvSpPr>
        <p:spPr>
          <a:xfrm>
            <a:off x="3269656" y="2887722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コネクタ 22"/>
          <p:cNvCxnSpPr/>
          <p:nvPr/>
        </p:nvCxnSpPr>
        <p:spPr>
          <a:xfrm>
            <a:off x="3740655" y="2915680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/>
        </p:nvCxnSpPr>
        <p:spPr>
          <a:xfrm>
            <a:off x="4616307" y="2821243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/>
          <p:cNvCxnSpPr/>
          <p:nvPr/>
        </p:nvCxnSpPr>
        <p:spPr>
          <a:xfrm>
            <a:off x="3721972" y="4486598"/>
            <a:ext cx="536265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/>
          <p:cNvCxnSpPr/>
          <p:nvPr/>
        </p:nvCxnSpPr>
        <p:spPr>
          <a:xfrm>
            <a:off x="4615872" y="4466916"/>
            <a:ext cx="863661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64355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/>
          <p:cNvGrpSpPr/>
          <p:nvPr/>
        </p:nvGrpSpPr>
        <p:grpSpPr>
          <a:xfrm>
            <a:off x="3707904" y="764704"/>
            <a:ext cx="1767303" cy="4559577"/>
            <a:chOff x="1998541" y="1665221"/>
            <a:chExt cx="1767303" cy="4559577"/>
          </a:xfrm>
        </p:grpSpPr>
        <p:pic>
          <p:nvPicPr>
            <p:cNvPr id="5" name="図 4" descr="C:\Users\俊輔\Google ドライブ\BIOMOD2014\実験\release 川上\0910\Bio-Rad 2014-09-10 19hr 45min1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919" t="15305" r="43713" b="45663"/>
            <a:stretch/>
          </p:blipFill>
          <p:spPr bwMode="auto">
            <a:xfrm>
              <a:off x="2037652" y="1665221"/>
              <a:ext cx="1728192" cy="4559577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6" name="テキスト ボックス 5"/>
            <p:cNvSpPr txBox="1"/>
            <p:nvPr/>
          </p:nvSpPr>
          <p:spPr>
            <a:xfrm>
              <a:off x="1998541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419628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2815672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3211716" y="1730571"/>
              <a:ext cx="540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6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3600" b="1" dirty="0">
                <a:solidFill>
                  <a:srgbClr val="FFFF00"/>
                </a:solidFill>
              </a:endParaRPr>
            </a:p>
          </p:txBody>
        </p:sp>
      </p:grpSp>
      <p:sp>
        <p:nvSpPr>
          <p:cNvPr id="10" name="テキスト ボックス 9"/>
          <p:cNvSpPr txBox="1"/>
          <p:nvPr/>
        </p:nvSpPr>
        <p:spPr>
          <a:xfrm>
            <a:off x="1367644" y="4370718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1" name="ホームベース 10"/>
          <p:cNvSpPr/>
          <p:nvPr/>
        </p:nvSpPr>
        <p:spPr>
          <a:xfrm>
            <a:off x="3275710" y="4537725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436096" y="2636912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Waste</a:t>
            </a:r>
            <a:endParaRPr kumimoji="1" lang="ja-JP" altLang="en-US" sz="1600" dirty="0"/>
          </a:p>
        </p:txBody>
      </p:sp>
      <p:sp>
        <p:nvSpPr>
          <p:cNvPr id="16" name="ホームベース 15"/>
          <p:cNvSpPr/>
          <p:nvPr/>
        </p:nvSpPr>
        <p:spPr>
          <a:xfrm rot="10800000">
            <a:off x="5468092" y="2780244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5904148" y="4370718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5489884" y="4537725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1672692" y="2737056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Anchor &amp; Output</a:t>
            </a:r>
            <a:endParaRPr kumimoji="1" lang="ja-JP" altLang="en-US" sz="1600" dirty="0"/>
          </a:p>
        </p:txBody>
      </p:sp>
      <p:sp>
        <p:nvSpPr>
          <p:cNvPr id="21" name="ホームベース 20"/>
          <p:cNvSpPr/>
          <p:nvPr/>
        </p:nvSpPr>
        <p:spPr>
          <a:xfrm>
            <a:off x="3269656" y="2887722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コネクタ 22"/>
          <p:cNvCxnSpPr/>
          <p:nvPr/>
        </p:nvCxnSpPr>
        <p:spPr>
          <a:xfrm>
            <a:off x="3740655" y="2915680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/>
        </p:nvCxnSpPr>
        <p:spPr>
          <a:xfrm>
            <a:off x="4616307" y="2821243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正方形/長方形 21"/>
          <p:cNvSpPr/>
          <p:nvPr/>
        </p:nvSpPr>
        <p:spPr>
          <a:xfrm>
            <a:off x="4601966" y="4469081"/>
            <a:ext cx="848198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/>
          <p:cNvSpPr/>
          <p:nvPr/>
        </p:nvSpPr>
        <p:spPr>
          <a:xfrm>
            <a:off x="3757303" y="4465248"/>
            <a:ext cx="526665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90870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1367644" y="764704"/>
            <a:ext cx="6516724" cy="4559577"/>
            <a:chOff x="1367644" y="764704"/>
            <a:chExt cx="6516724" cy="4559577"/>
          </a:xfrm>
        </p:grpSpPr>
        <p:grpSp>
          <p:nvGrpSpPr>
            <p:cNvPr id="4" name="グループ化 3"/>
            <p:cNvGrpSpPr/>
            <p:nvPr/>
          </p:nvGrpSpPr>
          <p:grpSpPr>
            <a:xfrm>
              <a:off x="3707904" y="764704"/>
              <a:ext cx="1767303" cy="4559577"/>
              <a:chOff x="1998541" y="1665221"/>
              <a:chExt cx="1767303" cy="4559577"/>
            </a:xfrm>
          </p:grpSpPr>
          <p:pic>
            <p:nvPicPr>
              <p:cNvPr id="5" name="図 4" descr="C:\Users\俊輔\Google ドライブ\BIOMOD2014\実験\release 川上\0910\Bio-Rad 2014-09-10 19hr 45min1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919" t="15305" r="43713" b="45663"/>
              <a:stretch/>
            </p:blipFill>
            <p:spPr bwMode="auto">
              <a:xfrm>
                <a:off x="2037652" y="1665221"/>
                <a:ext cx="1728192" cy="4559577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6" name="テキスト ボックス 5"/>
              <p:cNvSpPr txBox="1"/>
              <p:nvPr/>
            </p:nvSpPr>
            <p:spPr>
              <a:xfrm>
                <a:off x="1998541" y="1730571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7" name="テキスト ボックス 6"/>
              <p:cNvSpPr txBox="1"/>
              <p:nvPr/>
            </p:nvSpPr>
            <p:spPr>
              <a:xfrm>
                <a:off x="2419628" y="1730571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8" name="テキスト ボックス 7"/>
              <p:cNvSpPr txBox="1"/>
              <p:nvPr/>
            </p:nvSpPr>
            <p:spPr>
              <a:xfrm>
                <a:off x="2815672" y="1730571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9" name="テキスト ボックス 8"/>
              <p:cNvSpPr txBox="1"/>
              <p:nvPr/>
            </p:nvSpPr>
            <p:spPr>
              <a:xfrm>
                <a:off x="3211716" y="1730571"/>
                <a:ext cx="5400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600" b="1" dirty="0" smtClean="0">
                    <a:solidFill>
                      <a:srgbClr val="FFFF00"/>
                    </a:solidFill>
                  </a:rPr>
                  <a:t>4</a:t>
                </a:r>
                <a:endParaRPr kumimoji="1" lang="ja-JP" altLang="en-US" sz="3600" b="1" dirty="0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10" name="テキスト ボックス 9"/>
            <p:cNvSpPr txBox="1"/>
            <p:nvPr/>
          </p:nvSpPr>
          <p:spPr>
            <a:xfrm>
              <a:off x="1367644" y="4370718"/>
              <a:ext cx="1980220" cy="426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1" name="ホームベース 10"/>
            <p:cNvSpPr/>
            <p:nvPr/>
          </p:nvSpPr>
          <p:spPr>
            <a:xfrm>
              <a:off x="3275710" y="4537725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5436096" y="2707252"/>
              <a:ext cx="1675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Waste</a:t>
              </a:r>
              <a:endParaRPr kumimoji="1" lang="ja-JP" altLang="en-US" sz="1600" dirty="0"/>
            </a:p>
          </p:txBody>
        </p:sp>
        <p:sp>
          <p:nvSpPr>
            <p:cNvPr id="16" name="ホームベース 15"/>
            <p:cNvSpPr/>
            <p:nvPr/>
          </p:nvSpPr>
          <p:spPr>
            <a:xfrm rot="10800000">
              <a:off x="5468092" y="285058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5904148" y="4370718"/>
              <a:ext cx="1980220" cy="426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9" name="ホームベース 18"/>
            <p:cNvSpPr/>
            <p:nvPr/>
          </p:nvSpPr>
          <p:spPr>
            <a:xfrm rot="10800000">
              <a:off x="5489884" y="4537725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1672692" y="2737056"/>
              <a:ext cx="1675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Anchor &amp; Output</a:t>
              </a:r>
              <a:endParaRPr kumimoji="1" lang="ja-JP" altLang="en-US" sz="1600" dirty="0"/>
            </a:p>
          </p:txBody>
        </p:sp>
        <p:sp>
          <p:nvSpPr>
            <p:cNvPr id="21" name="ホームベース 20"/>
            <p:cNvSpPr/>
            <p:nvPr/>
          </p:nvSpPr>
          <p:spPr>
            <a:xfrm>
              <a:off x="3269656" y="2887722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3" name="直線コネクタ 22"/>
            <p:cNvCxnSpPr/>
            <p:nvPr/>
          </p:nvCxnSpPr>
          <p:spPr>
            <a:xfrm>
              <a:off x="3768765" y="2915680"/>
              <a:ext cx="443195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正方形/長方形 21"/>
            <p:cNvSpPr/>
            <p:nvPr/>
          </p:nvSpPr>
          <p:spPr>
            <a:xfrm>
              <a:off x="4601966" y="4469081"/>
              <a:ext cx="848198" cy="28803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/>
            <p:cNvSpPr/>
            <p:nvPr/>
          </p:nvSpPr>
          <p:spPr>
            <a:xfrm>
              <a:off x="3757303" y="4465248"/>
              <a:ext cx="526665" cy="28803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/>
            <p:cNvSpPr/>
            <p:nvPr/>
          </p:nvSpPr>
          <p:spPr>
            <a:xfrm>
              <a:off x="4205439" y="2896429"/>
              <a:ext cx="395691" cy="216403"/>
            </a:xfrm>
            <a:prstGeom prst="rect">
              <a:avLst/>
            </a:prstGeom>
            <a:noFill/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/>
            <p:cNvSpPr/>
            <p:nvPr/>
          </p:nvSpPr>
          <p:spPr>
            <a:xfrm>
              <a:off x="4614204" y="2770108"/>
              <a:ext cx="848198" cy="238043"/>
            </a:xfrm>
            <a:prstGeom prst="rect">
              <a:avLst/>
            </a:prstGeom>
            <a:noFill/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41856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C:\Users\俊輔\Google ドライブ\BIOMOD2014\実験\release 川上\0910\Bio-Rad 2014-09-10 19hr 45min1.tif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19" t="15305" r="43713" b="45663"/>
          <a:stretch/>
        </p:blipFill>
        <p:spPr bwMode="auto">
          <a:xfrm>
            <a:off x="3707904" y="2189292"/>
            <a:ext cx="1728192" cy="455957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テキスト ボックス 9"/>
          <p:cNvSpPr txBox="1"/>
          <p:nvPr/>
        </p:nvSpPr>
        <p:spPr>
          <a:xfrm>
            <a:off x="1328533" y="5795306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1" name="ホームベース 10"/>
          <p:cNvSpPr/>
          <p:nvPr/>
        </p:nvSpPr>
        <p:spPr>
          <a:xfrm>
            <a:off x="3236599" y="5962313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396985" y="4061500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Waste</a:t>
            </a:r>
            <a:endParaRPr kumimoji="1" lang="ja-JP" altLang="en-US" sz="1600" dirty="0"/>
          </a:p>
        </p:txBody>
      </p:sp>
      <p:sp>
        <p:nvSpPr>
          <p:cNvPr id="16" name="ホームベース 15"/>
          <p:cNvSpPr/>
          <p:nvPr/>
        </p:nvSpPr>
        <p:spPr>
          <a:xfrm rot="10800000">
            <a:off x="5428981" y="4204832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5865037" y="5795306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5450773" y="5962313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1633581" y="4161644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Anchor &amp; Output</a:t>
            </a:r>
            <a:endParaRPr kumimoji="1" lang="ja-JP" altLang="en-US" sz="1600" dirty="0"/>
          </a:p>
        </p:txBody>
      </p:sp>
      <p:sp>
        <p:nvSpPr>
          <p:cNvPr id="21" name="ホームベース 20"/>
          <p:cNvSpPr/>
          <p:nvPr/>
        </p:nvSpPr>
        <p:spPr>
          <a:xfrm>
            <a:off x="3230545" y="4312310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コネクタ 22"/>
          <p:cNvCxnSpPr/>
          <p:nvPr/>
        </p:nvCxnSpPr>
        <p:spPr>
          <a:xfrm>
            <a:off x="3701544" y="4340268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/>
        </p:nvCxnSpPr>
        <p:spPr>
          <a:xfrm>
            <a:off x="4577196" y="4245831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正方形/長方形 21"/>
          <p:cNvSpPr/>
          <p:nvPr/>
        </p:nvSpPr>
        <p:spPr>
          <a:xfrm>
            <a:off x="4562855" y="5893669"/>
            <a:ext cx="848198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/>
          <p:cNvSpPr/>
          <p:nvPr/>
        </p:nvSpPr>
        <p:spPr>
          <a:xfrm>
            <a:off x="3718192" y="5889836"/>
            <a:ext cx="526665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25" name="表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066675"/>
              </p:ext>
            </p:extLst>
          </p:nvPr>
        </p:nvGraphicFramePr>
        <p:xfrm>
          <a:off x="655432" y="-417228"/>
          <a:ext cx="4784054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25158"/>
                <a:gridCol w="390866"/>
                <a:gridCol w="456010"/>
                <a:gridCol w="456010"/>
                <a:gridCol w="45601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Anchor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Key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65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9505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C:\Users\俊輔\Google ドライブ\BIOMOD2014\実験\release 川上\0910\Bio-Rad 2014-09-10 19hr 45min1.tif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19" t="15305" r="43713" b="45663"/>
          <a:stretch/>
        </p:blipFill>
        <p:spPr bwMode="auto">
          <a:xfrm>
            <a:off x="3707904" y="2189292"/>
            <a:ext cx="1728192" cy="455957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テキスト ボックス 9"/>
          <p:cNvSpPr txBox="1"/>
          <p:nvPr/>
        </p:nvSpPr>
        <p:spPr>
          <a:xfrm>
            <a:off x="1328533" y="5795306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1" name="ホームベース 10"/>
          <p:cNvSpPr/>
          <p:nvPr/>
        </p:nvSpPr>
        <p:spPr>
          <a:xfrm>
            <a:off x="3236599" y="5962313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396985" y="4061500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Waste</a:t>
            </a:r>
            <a:endParaRPr kumimoji="1" lang="ja-JP" altLang="en-US" sz="1600" dirty="0"/>
          </a:p>
        </p:txBody>
      </p:sp>
      <p:sp>
        <p:nvSpPr>
          <p:cNvPr id="16" name="ホームベース 15"/>
          <p:cNvSpPr/>
          <p:nvPr/>
        </p:nvSpPr>
        <p:spPr>
          <a:xfrm rot="10800000">
            <a:off x="5428981" y="4204832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5865037" y="5795306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5450773" y="5962313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1633581" y="4161644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Anchor &amp; Output</a:t>
            </a:r>
            <a:endParaRPr kumimoji="1" lang="ja-JP" altLang="en-US" sz="1600" dirty="0"/>
          </a:p>
        </p:txBody>
      </p:sp>
      <p:sp>
        <p:nvSpPr>
          <p:cNvPr id="21" name="ホームベース 20"/>
          <p:cNvSpPr/>
          <p:nvPr/>
        </p:nvSpPr>
        <p:spPr>
          <a:xfrm>
            <a:off x="3230545" y="4312310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コネクタ 22"/>
          <p:cNvCxnSpPr/>
          <p:nvPr/>
        </p:nvCxnSpPr>
        <p:spPr>
          <a:xfrm>
            <a:off x="3701544" y="4340268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/>
        </p:nvCxnSpPr>
        <p:spPr>
          <a:xfrm>
            <a:off x="4577196" y="4245831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正方形/長方形 21"/>
          <p:cNvSpPr/>
          <p:nvPr/>
        </p:nvSpPr>
        <p:spPr>
          <a:xfrm>
            <a:off x="4562855" y="5893669"/>
            <a:ext cx="848198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/>
          <p:cNvSpPr/>
          <p:nvPr/>
        </p:nvSpPr>
        <p:spPr>
          <a:xfrm>
            <a:off x="3718192" y="5889836"/>
            <a:ext cx="526665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101" y="-445364"/>
            <a:ext cx="4792663" cy="2725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86792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652244" y="431503"/>
            <a:ext cx="6722370" cy="6096037"/>
            <a:chOff x="652244" y="-405645"/>
            <a:chExt cx="6722370" cy="6096037"/>
          </a:xfrm>
        </p:grpSpPr>
        <p:pic>
          <p:nvPicPr>
            <p:cNvPr id="6146" name="Picture 2" descr="C:\Users\俊輔\Google ドライブ\BIOMOD2014\実験\release\0930\Bio-Rad 2014-09-30 21hr 10min.tif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887" t="46144" r="31264" b="9380"/>
            <a:stretch/>
          </p:blipFill>
          <p:spPr bwMode="auto">
            <a:xfrm>
              <a:off x="3650184" y="2221276"/>
              <a:ext cx="1319049" cy="3469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テキスト ボックス 14"/>
            <p:cNvSpPr txBox="1"/>
            <p:nvPr/>
          </p:nvSpPr>
          <p:spPr>
            <a:xfrm>
              <a:off x="4945453" y="2953520"/>
              <a:ext cx="1675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Waste</a:t>
              </a:r>
              <a:endParaRPr kumimoji="1" lang="ja-JP" altLang="en-US" sz="1600" dirty="0"/>
            </a:p>
          </p:txBody>
        </p:sp>
        <p:sp>
          <p:nvSpPr>
            <p:cNvPr id="16" name="ホームベース 15"/>
            <p:cNvSpPr/>
            <p:nvPr/>
          </p:nvSpPr>
          <p:spPr>
            <a:xfrm rot="10800000">
              <a:off x="4977449" y="3096852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5394394" y="4869160"/>
              <a:ext cx="1980220" cy="426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9" name="ホームベース 18"/>
            <p:cNvSpPr/>
            <p:nvPr/>
          </p:nvSpPr>
          <p:spPr>
            <a:xfrm rot="10800000">
              <a:off x="4980130" y="5036167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1568368" y="3140968"/>
              <a:ext cx="1675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Output complex</a:t>
              </a:r>
              <a:endParaRPr kumimoji="1" lang="ja-JP" altLang="en-US" sz="1600" dirty="0"/>
            </a:p>
          </p:txBody>
        </p:sp>
        <p:sp>
          <p:nvSpPr>
            <p:cNvPr id="21" name="ホームベース 20"/>
            <p:cNvSpPr/>
            <p:nvPr/>
          </p:nvSpPr>
          <p:spPr>
            <a:xfrm>
              <a:off x="3165332" y="329163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3" name="直線コネクタ 22"/>
            <p:cNvCxnSpPr/>
            <p:nvPr/>
          </p:nvCxnSpPr>
          <p:spPr>
            <a:xfrm>
              <a:off x="3635896" y="3319592"/>
              <a:ext cx="443195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/>
            <p:cNvCxnSpPr/>
            <p:nvPr/>
          </p:nvCxnSpPr>
          <p:spPr>
            <a:xfrm>
              <a:off x="4125664" y="3137851"/>
              <a:ext cx="86366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正方形/長方形 21"/>
            <p:cNvSpPr/>
            <p:nvPr/>
          </p:nvSpPr>
          <p:spPr>
            <a:xfrm>
              <a:off x="4092212" y="4967523"/>
              <a:ext cx="848198" cy="28803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7170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244" y="-405645"/>
              <a:ext cx="4333875" cy="27257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793180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俊輔\Google ドライブ\BIOMOD2014\実験\release\0930\Bio-Rad 2014-09-30 21hr 10min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87" t="46144" r="31264" b="9380"/>
          <a:stretch/>
        </p:blipFill>
        <p:spPr bwMode="auto">
          <a:xfrm>
            <a:off x="3650184" y="2221276"/>
            <a:ext cx="1319049" cy="3469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テキスト ボックス 14"/>
          <p:cNvSpPr txBox="1"/>
          <p:nvPr/>
        </p:nvSpPr>
        <p:spPr>
          <a:xfrm>
            <a:off x="4945453" y="2953520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Waste</a:t>
            </a:r>
            <a:endParaRPr kumimoji="1" lang="ja-JP" altLang="en-US" sz="1600" dirty="0"/>
          </a:p>
        </p:txBody>
      </p:sp>
      <p:sp>
        <p:nvSpPr>
          <p:cNvPr id="16" name="ホームベース 15"/>
          <p:cNvSpPr/>
          <p:nvPr/>
        </p:nvSpPr>
        <p:spPr>
          <a:xfrm rot="10800000">
            <a:off x="4977449" y="3096852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5394394" y="4869160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4980130" y="5036167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1568368" y="3140968"/>
            <a:ext cx="1675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 smtClean="0"/>
              <a:t>Output complex</a:t>
            </a:r>
            <a:endParaRPr kumimoji="1" lang="ja-JP" altLang="en-US" sz="1600" dirty="0"/>
          </a:p>
        </p:txBody>
      </p:sp>
      <p:sp>
        <p:nvSpPr>
          <p:cNvPr id="21" name="ホームベース 20"/>
          <p:cNvSpPr/>
          <p:nvPr/>
        </p:nvSpPr>
        <p:spPr>
          <a:xfrm>
            <a:off x="3165332" y="3291634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コネクタ 22"/>
          <p:cNvCxnSpPr/>
          <p:nvPr/>
        </p:nvCxnSpPr>
        <p:spPr>
          <a:xfrm>
            <a:off x="3635896" y="3319592"/>
            <a:ext cx="443195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/>
        </p:nvCxnSpPr>
        <p:spPr>
          <a:xfrm>
            <a:off x="4125664" y="3137851"/>
            <a:ext cx="863661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正方形/長方形 21"/>
          <p:cNvSpPr/>
          <p:nvPr/>
        </p:nvSpPr>
        <p:spPr>
          <a:xfrm>
            <a:off x="4092212" y="4967523"/>
            <a:ext cx="848198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25" name="表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617552"/>
              </p:ext>
            </p:extLst>
          </p:nvPr>
        </p:nvGraphicFramePr>
        <p:xfrm>
          <a:off x="641189" y="701949"/>
          <a:ext cx="4328044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80464"/>
                <a:gridCol w="435560"/>
                <a:gridCol w="456010"/>
                <a:gridCol w="45601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Signal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+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+</a:t>
                      </a:r>
                      <a:endParaRPr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26999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655885" y="678408"/>
            <a:ext cx="6718729" cy="5011984"/>
            <a:chOff x="655885" y="678408"/>
            <a:chExt cx="6718729" cy="5011984"/>
          </a:xfrm>
        </p:grpSpPr>
        <p:pic>
          <p:nvPicPr>
            <p:cNvPr id="6146" name="Picture 2" descr="C:\Users\俊輔\Google ドライブ\BIOMOD2014\実験\release\0930\Bio-Rad 2014-09-30 21hr 10min.tif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887" t="46144" r="31264" b="9380"/>
            <a:stretch/>
          </p:blipFill>
          <p:spPr bwMode="auto">
            <a:xfrm>
              <a:off x="3650184" y="2221276"/>
              <a:ext cx="1319049" cy="3469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テキスト ボックス 14"/>
            <p:cNvSpPr txBox="1"/>
            <p:nvPr/>
          </p:nvSpPr>
          <p:spPr>
            <a:xfrm>
              <a:off x="4945453" y="2953520"/>
              <a:ext cx="1675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Waste</a:t>
              </a:r>
              <a:endParaRPr kumimoji="1" lang="ja-JP" altLang="en-US" sz="1600" dirty="0"/>
            </a:p>
          </p:txBody>
        </p:sp>
        <p:sp>
          <p:nvSpPr>
            <p:cNvPr id="16" name="ホームベース 15"/>
            <p:cNvSpPr/>
            <p:nvPr/>
          </p:nvSpPr>
          <p:spPr>
            <a:xfrm rot="10800000">
              <a:off x="4977449" y="3096852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5394394" y="4869160"/>
              <a:ext cx="1980220" cy="426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9" name="ホームベース 18"/>
            <p:cNvSpPr/>
            <p:nvPr/>
          </p:nvSpPr>
          <p:spPr>
            <a:xfrm rot="10800000">
              <a:off x="4980130" y="5036167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1568368" y="3140968"/>
              <a:ext cx="1675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Output complex</a:t>
              </a:r>
              <a:endParaRPr kumimoji="1" lang="ja-JP" altLang="en-US" sz="1600" dirty="0"/>
            </a:p>
          </p:txBody>
        </p:sp>
        <p:sp>
          <p:nvSpPr>
            <p:cNvPr id="21" name="ホームベース 20"/>
            <p:cNvSpPr/>
            <p:nvPr/>
          </p:nvSpPr>
          <p:spPr>
            <a:xfrm>
              <a:off x="3165332" y="329163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3" name="直線コネクタ 22"/>
            <p:cNvCxnSpPr/>
            <p:nvPr/>
          </p:nvCxnSpPr>
          <p:spPr>
            <a:xfrm>
              <a:off x="3635896" y="3319592"/>
              <a:ext cx="443195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/>
            <p:cNvCxnSpPr/>
            <p:nvPr/>
          </p:nvCxnSpPr>
          <p:spPr>
            <a:xfrm>
              <a:off x="4125664" y="3137851"/>
              <a:ext cx="86366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正方形/長方形 21"/>
            <p:cNvSpPr/>
            <p:nvPr/>
          </p:nvSpPr>
          <p:spPr>
            <a:xfrm>
              <a:off x="4092212" y="4967523"/>
              <a:ext cx="848198" cy="28803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5885" y="678408"/>
              <a:ext cx="4333875" cy="16097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718290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グループ化 11"/>
          <p:cNvGrpSpPr/>
          <p:nvPr/>
        </p:nvGrpSpPr>
        <p:grpSpPr>
          <a:xfrm>
            <a:off x="899591" y="980728"/>
            <a:ext cx="7718213" cy="4311188"/>
            <a:chOff x="899591" y="980728"/>
            <a:chExt cx="7718213" cy="4311188"/>
          </a:xfrm>
        </p:grpSpPr>
        <p:pic>
          <p:nvPicPr>
            <p:cNvPr id="4" name="Picture 2" descr="C:\Users\俊輔\Desktop\Figure2_fusen-04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591" y="980728"/>
              <a:ext cx="7704857" cy="34190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円/楕円 4"/>
            <p:cNvSpPr/>
            <p:nvPr/>
          </p:nvSpPr>
          <p:spPr>
            <a:xfrm>
              <a:off x="6012160" y="3356992"/>
              <a:ext cx="2232248" cy="12241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7" name="直線コネクタ 6"/>
            <p:cNvCxnSpPr>
              <a:stCxn id="5" idx="4"/>
              <a:endCxn id="10" idx="0"/>
            </p:cNvCxnSpPr>
            <p:nvPr/>
          </p:nvCxnSpPr>
          <p:spPr>
            <a:xfrm>
              <a:off x="7128284" y="4581128"/>
              <a:ext cx="445404" cy="34145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テキスト ボックス 9"/>
            <p:cNvSpPr txBox="1"/>
            <p:nvPr/>
          </p:nvSpPr>
          <p:spPr>
            <a:xfrm>
              <a:off x="6529572" y="4922584"/>
              <a:ext cx="20882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dirty="0" smtClean="0"/>
                <a:t>Waste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59065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urata\Google ドライブ１\BIOMOD2014\実験 (1)\AthenB BthenA (ES)\1006\Bio-Rad 2014-10-06 19hr 45min(BA)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85"/>
          <a:stretch/>
        </p:blipFill>
        <p:spPr bwMode="auto">
          <a:xfrm>
            <a:off x="4684092" y="260648"/>
            <a:ext cx="4284927" cy="2981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murata\Google ドライブ１\BIOMOD2014\実験 (1)\AthenB BthenA (ES)\1006\Bio-Rad 2014-10-06 19hr 59min(AB)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9" t="18040" r="17843" b="21017"/>
          <a:stretch/>
        </p:blipFill>
        <p:spPr bwMode="auto">
          <a:xfrm>
            <a:off x="173020" y="260648"/>
            <a:ext cx="4311197" cy="2981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murata\Google ドライブ１\BIOMOD2014\実験 (1)\AthenB BthenA (ES)\1006\Bio-Rad 2014-10-06 21hr 34min(AB)green.t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25" r="8660" b="32698"/>
          <a:stretch/>
        </p:blipFill>
        <p:spPr bwMode="auto">
          <a:xfrm>
            <a:off x="173019" y="3316632"/>
            <a:ext cx="4311197" cy="3208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murata\Google ドライブ１\BIOMOD2014\実験 (1)\AthenB BthenA (ES)\1006\Bio-Rad 2014-10-06 21hr 43min(BA)green.tif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1" t="3865" r="27271" b="35025"/>
          <a:stretch/>
        </p:blipFill>
        <p:spPr bwMode="auto">
          <a:xfrm>
            <a:off x="4694219" y="3329540"/>
            <a:ext cx="4274801" cy="3195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3237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/>
          <p:cNvGrpSpPr/>
          <p:nvPr/>
        </p:nvGrpSpPr>
        <p:grpSpPr>
          <a:xfrm>
            <a:off x="3720436" y="908720"/>
            <a:ext cx="1329055" cy="4636503"/>
            <a:chOff x="4509431" y="1588296"/>
            <a:chExt cx="1329055" cy="4636503"/>
          </a:xfrm>
        </p:grpSpPr>
        <p:pic>
          <p:nvPicPr>
            <p:cNvPr id="11" name="図 10" descr="C:\Users\俊輔\Google ドライブ\BIOMOD2014\実験\update\0916\Bio-Rad 2014-09-16 21hr 51min03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2640" r="41656" b="34051"/>
            <a:stretch/>
          </p:blipFill>
          <p:spPr bwMode="auto">
            <a:xfrm>
              <a:off x="4661646" y="1702549"/>
              <a:ext cx="1048413" cy="452225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2" name="テキスト ボックス 11"/>
            <p:cNvSpPr txBox="1"/>
            <p:nvPr/>
          </p:nvSpPr>
          <p:spPr>
            <a:xfrm>
              <a:off x="4509431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4902382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5298426" y="1588296"/>
              <a:ext cx="5400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3200" b="1" dirty="0">
                <a:solidFill>
                  <a:srgbClr val="FFFF00"/>
                </a:solidFill>
              </a:endParaRPr>
            </a:p>
          </p:txBody>
        </p:sp>
      </p:grpSp>
      <p:cxnSp>
        <p:nvCxnSpPr>
          <p:cNvPr id="17" name="直線コネクタ 16"/>
          <p:cNvCxnSpPr/>
          <p:nvPr/>
        </p:nvCxnSpPr>
        <p:spPr>
          <a:xfrm>
            <a:off x="4154020" y="4579460"/>
            <a:ext cx="785146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/>
          <p:cNvCxnSpPr/>
          <p:nvPr/>
        </p:nvCxnSpPr>
        <p:spPr>
          <a:xfrm>
            <a:off x="3884364" y="3371060"/>
            <a:ext cx="648881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/>
          <p:cNvCxnSpPr/>
          <p:nvPr/>
        </p:nvCxnSpPr>
        <p:spPr>
          <a:xfrm>
            <a:off x="4499992" y="3442881"/>
            <a:ext cx="443195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/>
          <p:cNvCxnSpPr/>
          <p:nvPr/>
        </p:nvCxnSpPr>
        <p:spPr>
          <a:xfrm>
            <a:off x="4154020" y="5028912"/>
            <a:ext cx="785146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/>
          <p:cNvSpPr txBox="1"/>
          <p:nvPr/>
        </p:nvSpPr>
        <p:spPr>
          <a:xfrm>
            <a:off x="5182021" y="4349368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>
                <a:solidFill>
                  <a:srgbClr val="FF0000"/>
                </a:solidFill>
              </a:rPr>
              <a:t>Fragment 2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23" name="ホームベース 22"/>
          <p:cNvSpPr/>
          <p:nvPr/>
        </p:nvSpPr>
        <p:spPr>
          <a:xfrm rot="10800000">
            <a:off x="4947777" y="4516375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5180353" y="4797339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>
                <a:solidFill>
                  <a:srgbClr val="FF0000"/>
                </a:solidFill>
              </a:rPr>
              <a:t>Fragment 3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25" name="ホームベース 24"/>
          <p:cNvSpPr/>
          <p:nvPr/>
        </p:nvSpPr>
        <p:spPr>
          <a:xfrm rot="10800000">
            <a:off x="4946109" y="4964346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ホームベース 28"/>
          <p:cNvSpPr/>
          <p:nvPr/>
        </p:nvSpPr>
        <p:spPr>
          <a:xfrm rot="10800000">
            <a:off x="4965560" y="3379983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/>
          <p:cNvSpPr txBox="1"/>
          <p:nvPr/>
        </p:nvSpPr>
        <p:spPr>
          <a:xfrm>
            <a:off x="1447520" y="3125232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solidFill>
                  <a:srgbClr val="FF0000"/>
                </a:solidFill>
              </a:rPr>
              <a:t>Fragment </a:t>
            </a:r>
            <a:r>
              <a:rPr lang="en-US" altLang="ja-JP" sz="2400" dirty="0" smtClean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1" name="ホームベース 30"/>
          <p:cNvSpPr/>
          <p:nvPr/>
        </p:nvSpPr>
        <p:spPr>
          <a:xfrm>
            <a:off x="3355732" y="3292239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5364088" y="2852540"/>
            <a:ext cx="587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Gate</a:t>
            </a:r>
            <a:endParaRPr kumimoji="1" lang="ja-JP" altLang="en-US" sz="1600" dirty="0"/>
          </a:p>
        </p:txBody>
      </p:sp>
      <p:sp>
        <p:nvSpPr>
          <p:cNvPr id="27" name="ホームベース 26"/>
          <p:cNvSpPr/>
          <p:nvPr/>
        </p:nvSpPr>
        <p:spPr>
          <a:xfrm rot="10800000">
            <a:off x="4968044" y="3009940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2" name="直線コネクタ 31"/>
          <p:cNvCxnSpPr/>
          <p:nvPr/>
        </p:nvCxnSpPr>
        <p:spPr>
          <a:xfrm>
            <a:off x="3861379" y="3036871"/>
            <a:ext cx="1045030" cy="0"/>
          </a:xfrm>
          <a:prstGeom prst="line">
            <a:avLst/>
          </a:prstGeom>
          <a:ln w="2857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/>
          <p:cNvSpPr txBox="1"/>
          <p:nvPr/>
        </p:nvSpPr>
        <p:spPr>
          <a:xfrm>
            <a:off x="5190268" y="3221158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solidFill>
                  <a:srgbClr val="FF0000"/>
                </a:solidFill>
              </a:rPr>
              <a:t>Fragment </a:t>
            </a:r>
            <a:r>
              <a:rPr lang="en-US" altLang="ja-JP" sz="2400" dirty="0" smtClean="0">
                <a:solidFill>
                  <a:srgbClr val="FF000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529311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1463501" y="902906"/>
            <a:ext cx="5710568" cy="4636503"/>
            <a:chOff x="1619672" y="908720"/>
            <a:chExt cx="5710568" cy="4636503"/>
          </a:xfrm>
        </p:grpSpPr>
        <p:grpSp>
          <p:nvGrpSpPr>
            <p:cNvPr id="10" name="グループ化 9"/>
            <p:cNvGrpSpPr/>
            <p:nvPr/>
          </p:nvGrpSpPr>
          <p:grpSpPr>
            <a:xfrm>
              <a:off x="3720436" y="908720"/>
              <a:ext cx="1329055" cy="4636503"/>
              <a:chOff x="4509431" y="1588296"/>
              <a:chExt cx="1329055" cy="4636503"/>
            </a:xfrm>
          </p:grpSpPr>
          <p:pic>
            <p:nvPicPr>
              <p:cNvPr id="11" name="図 10" descr="C:\Users\俊輔\Google ドライブ\BIOMOD2014\実験\update\0916\Bio-Rad 2014-09-16 21hr 51min03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7457" t="2640" r="41656" b="34051"/>
              <a:stretch/>
            </p:blipFill>
            <p:spPr bwMode="auto">
              <a:xfrm>
                <a:off x="4661646" y="1702549"/>
                <a:ext cx="1048413" cy="4522250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12" name="テキスト ボックス 11"/>
              <p:cNvSpPr txBox="1"/>
              <p:nvPr/>
            </p:nvSpPr>
            <p:spPr>
              <a:xfrm>
                <a:off x="4509431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13" name="テキスト ボックス 12"/>
              <p:cNvSpPr txBox="1"/>
              <p:nvPr/>
            </p:nvSpPr>
            <p:spPr>
              <a:xfrm>
                <a:off x="4902382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14" name="テキスト ボックス 13"/>
              <p:cNvSpPr txBox="1"/>
              <p:nvPr/>
            </p:nvSpPr>
            <p:spPr>
              <a:xfrm>
                <a:off x="5298426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22" name="テキスト ボックス 21"/>
            <p:cNvSpPr txBox="1"/>
            <p:nvPr/>
          </p:nvSpPr>
          <p:spPr>
            <a:xfrm>
              <a:off x="5350020" y="4349368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Next 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4947777" y="4516375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5180353" y="4797339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Fragment 2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ホームベース 24"/>
            <p:cNvSpPr/>
            <p:nvPr/>
          </p:nvSpPr>
          <p:spPr>
            <a:xfrm rot="10800000">
              <a:off x="4946109" y="4964346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ホームベース 28"/>
            <p:cNvSpPr/>
            <p:nvPr/>
          </p:nvSpPr>
          <p:spPr>
            <a:xfrm rot="10800000">
              <a:off x="4965560" y="3379983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ホームベース 30"/>
            <p:cNvSpPr/>
            <p:nvPr/>
          </p:nvSpPr>
          <p:spPr>
            <a:xfrm>
              <a:off x="3355732" y="3306307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2" name="直線コネクタ 31"/>
            <p:cNvCxnSpPr/>
            <p:nvPr/>
          </p:nvCxnSpPr>
          <p:spPr>
            <a:xfrm>
              <a:off x="3880056" y="2737056"/>
              <a:ext cx="64888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テキスト ボックス 32"/>
            <p:cNvSpPr txBox="1"/>
            <p:nvPr/>
          </p:nvSpPr>
          <p:spPr>
            <a:xfrm>
              <a:off x="5190268" y="3221158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4133524" y="4995967"/>
              <a:ext cx="772885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4139952" y="4544935"/>
              <a:ext cx="772885" cy="21640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正方形/長方形 34"/>
            <p:cNvSpPr/>
            <p:nvPr/>
          </p:nvSpPr>
          <p:spPr>
            <a:xfrm>
              <a:off x="4519823" y="3429000"/>
              <a:ext cx="396613" cy="1967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3884364" y="3371060"/>
              <a:ext cx="648881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/>
            <p:nvPr/>
          </p:nvCxnSpPr>
          <p:spPr>
            <a:xfrm>
              <a:off x="3852470" y="3515076"/>
              <a:ext cx="64888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/>
            <p:cNvSpPr txBox="1"/>
            <p:nvPr/>
          </p:nvSpPr>
          <p:spPr>
            <a:xfrm>
              <a:off x="2709436" y="3429000"/>
              <a:ext cx="7104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Signal</a:t>
              </a:r>
              <a:endParaRPr kumimoji="1" lang="ja-JP" altLang="en-US" sz="1600" dirty="0"/>
            </a:p>
          </p:txBody>
        </p:sp>
        <p:sp>
          <p:nvSpPr>
            <p:cNvPr id="41" name="ホームベース 40"/>
            <p:cNvSpPr/>
            <p:nvPr/>
          </p:nvSpPr>
          <p:spPr>
            <a:xfrm>
              <a:off x="3360652" y="347785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1619672" y="3097096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30" name="テキスト ボックス 29"/>
            <p:cNvSpPr txBox="1"/>
            <p:nvPr/>
          </p:nvSpPr>
          <p:spPr>
            <a:xfrm>
              <a:off x="1979712" y="2564904"/>
              <a:ext cx="1522884" cy="32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/>
                <a:t>Gate complex</a:t>
              </a:r>
              <a:endParaRPr kumimoji="1" lang="ja-JP" altLang="en-US" sz="1600" dirty="0"/>
            </a:p>
          </p:txBody>
        </p:sp>
        <p:sp>
          <p:nvSpPr>
            <p:cNvPr id="36" name="ホームベース 35"/>
            <p:cNvSpPr/>
            <p:nvPr/>
          </p:nvSpPr>
          <p:spPr>
            <a:xfrm>
              <a:off x="3383868" y="269983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93661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1619672" y="908720"/>
            <a:ext cx="5710568" cy="4719616"/>
            <a:chOff x="1619672" y="908720"/>
            <a:chExt cx="5710568" cy="4719616"/>
          </a:xfrm>
        </p:grpSpPr>
        <p:grpSp>
          <p:nvGrpSpPr>
            <p:cNvPr id="10" name="グループ化 9"/>
            <p:cNvGrpSpPr/>
            <p:nvPr/>
          </p:nvGrpSpPr>
          <p:grpSpPr>
            <a:xfrm>
              <a:off x="3720436" y="908720"/>
              <a:ext cx="1329055" cy="4636503"/>
              <a:chOff x="4509431" y="1588296"/>
              <a:chExt cx="1329055" cy="4636503"/>
            </a:xfrm>
          </p:grpSpPr>
          <p:pic>
            <p:nvPicPr>
              <p:cNvPr id="11" name="図 10" descr="C:\Users\俊輔\Google ドライブ\BIOMOD2014\実験\update\0916\Bio-Rad 2014-09-16 21hr 51min03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7457" t="2640" r="41656" b="34051"/>
              <a:stretch/>
            </p:blipFill>
            <p:spPr bwMode="auto">
              <a:xfrm>
                <a:off x="4661646" y="1702549"/>
                <a:ext cx="1048413" cy="4522250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12" name="テキスト ボックス 11"/>
              <p:cNvSpPr txBox="1"/>
              <p:nvPr/>
            </p:nvSpPr>
            <p:spPr>
              <a:xfrm>
                <a:off x="4509431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1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13" name="テキスト ボックス 12"/>
              <p:cNvSpPr txBox="1"/>
              <p:nvPr/>
            </p:nvSpPr>
            <p:spPr>
              <a:xfrm>
                <a:off x="4902382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2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  <p:sp>
            <p:nvSpPr>
              <p:cNvPr id="14" name="テキスト ボックス 13"/>
              <p:cNvSpPr txBox="1"/>
              <p:nvPr/>
            </p:nvSpPr>
            <p:spPr>
              <a:xfrm>
                <a:off x="5298426" y="1588296"/>
                <a:ext cx="54006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3200" b="1" dirty="0" smtClean="0">
                    <a:solidFill>
                      <a:srgbClr val="FFFF00"/>
                    </a:solidFill>
                  </a:rPr>
                  <a:t>3</a:t>
                </a:r>
                <a:endParaRPr kumimoji="1" lang="ja-JP" altLang="en-US" sz="3200" b="1" dirty="0">
                  <a:solidFill>
                    <a:srgbClr val="FFFF00"/>
                  </a:solidFill>
                </a:endParaRPr>
              </a:p>
            </p:txBody>
          </p:sp>
        </p:grpSp>
        <p:sp>
          <p:nvSpPr>
            <p:cNvPr id="22" name="テキスト ボックス 21"/>
            <p:cNvSpPr txBox="1"/>
            <p:nvPr/>
          </p:nvSpPr>
          <p:spPr>
            <a:xfrm>
              <a:off x="5350020" y="4349368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Next 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4947777" y="4516375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5180353" y="4797339"/>
              <a:ext cx="19802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Fragment 2 </a:t>
              </a:r>
              <a:r>
                <a:rPr kumimoji="1" lang="en-US" altLang="ja-JP" sz="2400" dirty="0" err="1" smtClean="0">
                  <a:solidFill>
                    <a:srgbClr val="FF0000"/>
                  </a:solidFill>
                </a:rPr>
                <a:t>ssdna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ホームベース 24"/>
            <p:cNvSpPr/>
            <p:nvPr/>
          </p:nvSpPr>
          <p:spPr>
            <a:xfrm rot="10800000">
              <a:off x="4946109" y="4964346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ホームベース 28"/>
            <p:cNvSpPr/>
            <p:nvPr/>
          </p:nvSpPr>
          <p:spPr>
            <a:xfrm rot="10800000">
              <a:off x="4965560" y="3379983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ホームベース 30"/>
            <p:cNvSpPr/>
            <p:nvPr/>
          </p:nvSpPr>
          <p:spPr>
            <a:xfrm>
              <a:off x="3355732" y="3306307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テキスト ボックス 25"/>
            <p:cNvSpPr txBox="1"/>
            <p:nvPr/>
          </p:nvSpPr>
          <p:spPr>
            <a:xfrm>
              <a:off x="5364088" y="2852540"/>
              <a:ext cx="587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Gate</a:t>
              </a:r>
              <a:endParaRPr kumimoji="1" lang="ja-JP" altLang="en-US" sz="1600" dirty="0"/>
            </a:p>
          </p:txBody>
        </p:sp>
        <p:sp>
          <p:nvSpPr>
            <p:cNvPr id="27" name="ホームベース 26"/>
            <p:cNvSpPr/>
            <p:nvPr/>
          </p:nvSpPr>
          <p:spPr>
            <a:xfrm rot="10800000">
              <a:off x="4968044" y="3009940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2" name="直線コネクタ 31"/>
            <p:cNvCxnSpPr/>
            <p:nvPr/>
          </p:nvCxnSpPr>
          <p:spPr>
            <a:xfrm>
              <a:off x="3861379" y="3036871"/>
              <a:ext cx="1045030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テキスト ボックス 32"/>
            <p:cNvSpPr txBox="1"/>
            <p:nvPr/>
          </p:nvSpPr>
          <p:spPr>
            <a:xfrm>
              <a:off x="5190268" y="3221158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4133524" y="4995967"/>
              <a:ext cx="772885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4139952" y="4544935"/>
              <a:ext cx="772885" cy="21640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正方形/長方形 34"/>
            <p:cNvSpPr/>
            <p:nvPr/>
          </p:nvSpPr>
          <p:spPr>
            <a:xfrm>
              <a:off x="4519823" y="3429000"/>
              <a:ext cx="396613" cy="1967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3884364" y="3371060"/>
              <a:ext cx="648881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/>
            <p:nvPr/>
          </p:nvCxnSpPr>
          <p:spPr>
            <a:xfrm>
              <a:off x="3852470" y="3515076"/>
              <a:ext cx="64888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/>
            <p:cNvSpPr txBox="1"/>
            <p:nvPr/>
          </p:nvSpPr>
          <p:spPr>
            <a:xfrm>
              <a:off x="2709436" y="3429000"/>
              <a:ext cx="7104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Signal</a:t>
              </a:r>
              <a:endParaRPr kumimoji="1" lang="ja-JP" altLang="en-US" sz="1600" dirty="0"/>
            </a:p>
          </p:txBody>
        </p:sp>
        <p:sp>
          <p:nvSpPr>
            <p:cNvPr id="41" name="ホームベース 40"/>
            <p:cNvSpPr/>
            <p:nvPr/>
          </p:nvSpPr>
          <p:spPr>
            <a:xfrm>
              <a:off x="3360652" y="347785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1619672" y="3097096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5674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677910" y="2348880"/>
            <a:ext cx="7672583" cy="6187656"/>
            <a:chOff x="4519823" y="2252637"/>
            <a:chExt cx="5710568" cy="4605363"/>
          </a:xfrm>
        </p:grpSpPr>
        <p:pic>
          <p:nvPicPr>
            <p:cNvPr id="11" name="図 10" descr="C:\Users\俊輔\Google ドライブ\BIOMOD2014\実験\update\0916\Bio-Rad 2014-09-16 21hr 51min03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2640" r="41656" b="34051"/>
            <a:stretch/>
          </p:blipFill>
          <p:spPr bwMode="auto">
            <a:xfrm>
              <a:off x="6772802" y="2252637"/>
              <a:ext cx="1048413" cy="452225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2" name="テキスト ボックス 21"/>
            <p:cNvSpPr txBox="1"/>
            <p:nvPr/>
          </p:nvSpPr>
          <p:spPr>
            <a:xfrm>
              <a:off x="8250171" y="5579032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Next 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7847928" y="5746039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8080504" y="6027003"/>
              <a:ext cx="19802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Fragment 2 </a:t>
              </a:r>
              <a:r>
                <a:rPr kumimoji="1" lang="en-US" altLang="ja-JP" sz="2400" dirty="0" err="1" smtClean="0">
                  <a:solidFill>
                    <a:srgbClr val="FF0000"/>
                  </a:solidFill>
                </a:rPr>
                <a:t>ssdna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ホームベース 24"/>
            <p:cNvSpPr/>
            <p:nvPr/>
          </p:nvSpPr>
          <p:spPr>
            <a:xfrm rot="10800000">
              <a:off x="7846260" y="6194010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ホームベース 28"/>
            <p:cNvSpPr/>
            <p:nvPr/>
          </p:nvSpPr>
          <p:spPr>
            <a:xfrm rot="10800000">
              <a:off x="7865711" y="4609647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ホームベース 30"/>
            <p:cNvSpPr/>
            <p:nvPr/>
          </p:nvSpPr>
          <p:spPr>
            <a:xfrm>
              <a:off x="6255883" y="4535971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テキスト ボックス 25"/>
            <p:cNvSpPr txBox="1"/>
            <p:nvPr/>
          </p:nvSpPr>
          <p:spPr>
            <a:xfrm>
              <a:off x="8264239" y="4082204"/>
              <a:ext cx="587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Gate</a:t>
              </a:r>
              <a:endParaRPr kumimoji="1" lang="ja-JP" altLang="en-US" sz="1600" dirty="0"/>
            </a:p>
          </p:txBody>
        </p:sp>
        <p:sp>
          <p:nvSpPr>
            <p:cNvPr id="27" name="ホームベース 26"/>
            <p:cNvSpPr/>
            <p:nvPr/>
          </p:nvSpPr>
          <p:spPr>
            <a:xfrm rot="10800000">
              <a:off x="7868195" y="423960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2" name="直線コネクタ 31"/>
            <p:cNvCxnSpPr/>
            <p:nvPr/>
          </p:nvCxnSpPr>
          <p:spPr>
            <a:xfrm>
              <a:off x="6761530" y="4266535"/>
              <a:ext cx="1045030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テキスト ボックス 32"/>
            <p:cNvSpPr txBox="1"/>
            <p:nvPr/>
          </p:nvSpPr>
          <p:spPr>
            <a:xfrm>
              <a:off x="8090419" y="4450822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7033675" y="6225631"/>
              <a:ext cx="772885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7040103" y="5774599"/>
              <a:ext cx="772885" cy="21640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正方形/長方形 34"/>
            <p:cNvSpPr/>
            <p:nvPr/>
          </p:nvSpPr>
          <p:spPr>
            <a:xfrm>
              <a:off x="7419974" y="4658664"/>
              <a:ext cx="396613" cy="1967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6784515" y="4600724"/>
              <a:ext cx="648881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/>
            <p:nvPr/>
          </p:nvCxnSpPr>
          <p:spPr>
            <a:xfrm>
              <a:off x="6752621" y="4744740"/>
              <a:ext cx="64888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/>
            <p:cNvSpPr txBox="1"/>
            <p:nvPr/>
          </p:nvSpPr>
          <p:spPr>
            <a:xfrm>
              <a:off x="5609587" y="4658664"/>
              <a:ext cx="7104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Signal</a:t>
              </a:r>
              <a:endParaRPr kumimoji="1" lang="ja-JP" altLang="en-US" sz="1600" dirty="0"/>
            </a:p>
          </p:txBody>
        </p:sp>
        <p:sp>
          <p:nvSpPr>
            <p:cNvPr id="41" name="ホームベース 40"/>
            <p:cNvSpPr/>
            <p:nvPr/>
          </p:nvSpPr>
          <p:spPr>
            <a:xfrm>
              <a:off x="6260803" y="4707518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9823" y="4326760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</p:grpSp>
      <p:graphicFrame>
        <p:nvGraphicFramePr>
          <p:cNvPr id="36" name="表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198052"/>
              </p:ext>
            </p:extLst>
          </p:nvPr>
        </p:nvGraphicFramePr>
        <p:xfrm>
          <a:off x="335874" y="-628640"/>
          <a:ext cx="4784054" cy="3337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43894"/>
                <a:gridCol w="432048"/>
                <a:gridCol w="504056"/>
                <a:gridCol w="50405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Gate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Key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Signal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EcoRI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19115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677910" y="2348880"/>
            <a:ext cx="7672583" cy="6187656"/>
            <a:chOff x="4519823" y="2252637"/>
            <a:chExt cx="5710568" cy="4605363"/>
          </a:xfrm>
        </p:grpSpPr>
        <p:pic>
          <p:nvPicPr>
            <p:cNvPr id="11" name="図 10" descr="C:\Users\俊輔\Google ドライブ\BIOMOD2014\実験\update\0916\Bio-Rad 2014-09-16 21hr 51min03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2640" r="41656" b="34051"/>
            <a:stretch/>
          </p:blipFill>
          <p:spPr bwMode="auto">
            <a:xfrm>
              <a:off x="6772802" y="2252637"/>
              <a:ext cx="1048413" cy="452225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2" name="テキスト ボックス 21"/>
            <p:cNvSpPr txBox="1"/>
            <p:nvPr/>
          </p:nvSpPr>
          <p:spPr>
            <a:xfrm>
              <a:off x="8250171" y="5579032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Next 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7847928" y="5746039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8080504" y="6027003"/>
              <a:ext cx="19802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Fragment 2 </a:t>
              </a:r>
              <a:r>
                <a:rPr kumimoji="1" lang="en-US" altLang="ja-JP" sz="2400" dirty="0" err="1" smtClean="0">
                  <a:solidFill>
                    <a:srgbClr val="FF0000"/>
                  </a:solidFill>
                </a:rPr>
                <a:t>ssdna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ホームベース 24"/>
            <p:cNvSpPr/>
            <p:nvPr/>
          </p:nvSpPr>
          <p:spPr>
            <a:xfrm rot="10800000">
              <a:off x="7846260" y="6194010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ホームベース 28"/>
            <p:cNvSpPr/>
            <p:nvPr/>
          </p:nvSpPr>
          <p:spPr>
            <a:xfrm rot="10800000">
              <a:off x="7865711" y="4609647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ホームベース 30"/>
            <p:cNvSpPr/>
            <p:nvPr/>
          </p:nvSpPr>
          <p:spPr>
            <a:xfrm>
              <a:off x="6255883" y="4535971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テキスト ボックス 25"/>
            <p:cNvSpPr txBox="1"/>
            <p:nvPr/>
          </p:nvSpPr>
          <p:spPr>
            <a:xfrm>
              <a:off x="8264239" y="4082204"/>
              <a:ext cx="587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Gate</a:t>
              </a:r>
              <a:endParaRPr kumimoji="1" lang="ja-JP" altLang="en-US" sz="1600" dirty="0"/>
            </a:p>
          </p:txBody>
        </p:sp>
        <p:sp>
          <p:nvSpPr>
            <p:cNvPr id="27" name="ホームベース 26"/>
            <p:cNvSpPr/>
            <p:nvPr/>
          </p:nvSpPr>
          <p:spPr>
            <a:xfrm rot="10800000">
              <a:off x="7868195" y="4239604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2" name="直線コネクタ 31"/>
            <p:cNvCxnSpPr/>
            <p:nvPr/>
          </p:nvCxnSpPr>
          <p:spPr>
            <a:xfrm>
              <a:off x="6761530" y="4266535"/>
              <a:ext cx="1045030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テキスト ボックス 32"/>
            <p:cNvSpPr txBox="1"/>
            <p:nvPr/>
          </p:nvSpPr>
          <p:spPr>
            <a:xfrm>
              <a:off x="8090419" y="4450822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7033675" y="6225631"/>
              <a:ext cx="772885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7040103" y="5774599"/>
              <a:ext cx="772885" cy="21640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正方形/長方形 34"/>
            <p:cNvSpPr/>
            <p:nvPr/>
          </p:nvSpPr>
          <p:spPr>
            <a:xfrm>
              <a:off x="7419974" y="4658664"/>
              <a:ext cx="396613" cy="1967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6784515" y="4600724"/>
              <a:ext cx="648881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/>
            <p:nvPr/>
          </p:nvCxnSpPr>
          <p:spPr>
            <a:xfrm>
              <a:off x="6752621" y="4744740"/>
              <a:ext cx="648881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/>
            <p:cNvSpPr txBox="1"/>
            <p:nvPr/>
          </p:nvSpPr>
          <p:spPr>
            <a:xfrm>
              <a:off x="5609587" y="4658664"/>
              <a:ext cx="7104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Signal</a:t>
              </a:r>
              <a:endParaRPr kumimoji="1" lang="ja-JP" altLang="en-US" sz="1600" dirty="0"/>
            </a:p>
          </p:txBody>
        </p:sp>
        <p:sp>
          <p:nvSpPr>
            <p:cNvPr id="41" name="ホームベース 40"/>
            <p:cNvSpPr/>
            <p:nvPr/>
          </p:nvSpPr>
          <p:spPr>
            <a:xfrm>
              <a:off x="6260803" y="4707518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9823" y="4326760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>
                  <a:solidFill>
                    <a:srgbClr val="FF0000"/>
                  </a:solidFill>
                </a:rPr>
                <a:t>Fragment </a:t>
              </a:r>
              <a:r>
                <a:rPr lang="en-US" altLang="ja-JP" sz="2400" dirty="0" smtClean="0">
                  <a:solidFill>
                    <a:srgbClr val="FF0000"/>
                  </a:solidFill>
                </a:rPr>
                <a:t>1</a:t>
              </a:r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11" y="-1043989"/>
            <a:ext cx="4786313" cy="3468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238514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1104758" y="410244"/>
            <a:ext cx="5959245" cy="6757766"/>
            <a:chOff x="1104758" y="410244"/>
            <a:chExt cx="5959245" cy="6757766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1353435" y="2645760"/>
              <a:ext cx="5710568" cy="4522250"/>
              <a:chOff x="1463501" y="1017159"/>
              <a:chExt cx="5710568" cy="4522250"/>
            </a:xfrm>
          </p:grpSpPr>
          <p:pic>
            <p:nvPicPr>
              <p:cNvPr id="11" name="図 10" descr="C:\Users\俊輔\Google ドライブ\BIOMOD2014\実験\update\0916\Bio-Rad 2014-09-16 21hr 51min03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7457" t="2640" r="41656" b="34051"/>
              <a:stretch/>
            </p:blipFill>
            <p:spPr bwMode="auto">
              <a:xfrm>
                <a:off x="3716480" y="1017159"/>
                <a:ext cx="1048413" cy="4522250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22" name="テキスト ボックス 21"/>
              <p:cNvSpPr txBox="1"/>
              <p:nvPr/>
            </p:nvSpPr>
            <p:spPr>
              <a:xfrm>
                <a:off x="5193849" y="4343554"/>
                <a:ext cx="1980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Next Complex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3" name="ホームベース 22"/>
              <p:cNvSpPr/>
              <p:nvPr/>
            </p:nvSpPr>
            <p:spPr>
              <a:xfrm rot="10800000">
                <a:off x="4791606" y="4510561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テキスト ボックス 23"/>
              <p:cNvSpPr txBox="1"/>
              <p:nvPr/>
            </p:nvSpPr>
            <p:spPr>
              <a:xfrm>
                <a:off x="5024182" y="4791525"/>
                <a:ext cx="1980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Fragment 2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5" name="ホームベース 24"/>
              <p:cNvSpPr/>
              <p:nvPr/>
            </p:nvSpPr>
            <p:spPr>
              <a:xfrm rot="10800000">
                <a:off x="4789938" y="4958532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ホームベース 28"/>
              <p:cNvSpPr/>
              <p:nvPr/>
            </p:nvSpPr>
            <p:spPr>
              <a:xfrm rot="10800000">
                <a:off x="4809389" y="3374169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ホームベース 30"/>
              <p:cNvSpPr/>
              <p:nvPr/>
            </p:nvSpPr>
            <p:spPr>
              <a:xfrm>
                <a:off x="3199561" y="3300493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2" name="直線コネクタ 31"/>
              <p:cNvCxnSpPr/>
              <p:nvPr/>
            </p:nvCxnSpPr>
            <p:spPr>
              <a:xfrm>
                <a:off x="3723885" y="2731242"/>
                <a:ext cx="648881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テキスト ボックス 32"/>
              <p:cNvSpPr txBox="1"/>
              <p:nvPr/>
            </p:nvSpPr>
            <p:spPr>
              <a:xfrm>
                <a:off x="5034097" y="3215344"/>
                <a:ext cx="1980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400" dirty="0">
                    <a:solidFill>
                      <a:srgbClr val="FF0000"/>
                    </a:solidFill>
                  </a:rPr>
                  <a:t>Fragment </a:t>
                </a:r>
                <a:r>
                  <a:rPr lang="en-US" altLang="ja-JP" sz="2400" dirty="0" smtClean="0">
                    <a:solidFill>
                      <a:srgbClr val="FF0000"/>
                    </a:solidFill>
                  </a:rPr>
                  <a:t>1</a:t>
                </a:r>
              </a:p>
            </p:txBody>
          </p:sp>
          <p:sp>
            <p:nvSpPr>
              <p:cNvPr id="28" name="正方形/長方形 27"/>
              <p:cNvSpPr/>
              <p:nvPr/>
            </p:nvSpPr>
            <p:spPr>
              <a:xfrm>
                <a:off x="3977353" y="4990153"/>
                <a:ext cx="772885" cy="23804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4" name="正方形/長方形 33"/>
              <p:cNvSpPr/>
              <p:nvPr/>
            </p:nvSpPr>
            <p:spPr>
              <a:xfrm>
                <a:off x="3983781" y="4539121"/>
                <a:ext cx="772885" cy="21640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5" name="正方形/長方形 34"/>
              <p:cNvSpPr/>
              <p:nvPr/>
            </p:nvSpPr>
            <p:spPr>
              <a:xfrm>
                <a:off x="4363652" y="3423186"/>
                <a:ext cx="396613" cy="19673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8" name="直線コネクタ 37"/>
              <p:cNvCxnSpPr/>
              <p:nvPr/>
            </p:nvCxnSpPr>
            <p:spPr>
              <a:xfrm>
                <a:off x="3728193" y="3365246"/>
                <a:ext cx="648881" cy="0"/>
              </a:xfrm>
              <a:prstGeom prst="line">
                <a:avLst/>
              </a:prstGeom>
              <a:ln w="28575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線コネクタ 38"/>
              <p:cNvCxnSpPr/>
              <p:nvPr/>
            </p:nvCxnSpPr>
            <p:spPr>
              <a:xfrm>
                <a:off x="3696299" y="3509262"/>
                <a:ext cx="648881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テキスト ボックス 39"/>
              <p:cNvSpPr txBox="1"/>
              <p:nvPr/>
            </p:nvSpPr>
            <p:spPr>
              <a:xfrm>
                <a:off x="2553265" y="3423186"/>
                <a:ext cx="71043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Signal</a:t>
                </a:r>
                <a:endParaRPr kumimoji="1" lang="ja-JP" altLang="en-US" sz="1600" dirty="0"/>
              </a:p>
            </p:txBody>
          </p:sp>
          <p:sp>
            <p:nvSpPr>
              <p:cNvPr id="41" name="ホームベース 40"/>
              <p:cNvSpPr/>
              <p:nvPr/>
            </p:nvSpPr>
            <p:spPr>
              <a:xfrm>
                <a:off x="3204481" y="3472040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テキスト ボックス 41"/>
              <p:cNvSpPr txBox="1"/>
              <p:nvPr/>
            </p:nvSpPr>
            <p:spPr>
              <a:xfrm>
                <a:off x="1463501" y="3091282"/>
                <a:ext cx="1980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400" dirty="0">
                    <a:solidFill>
                      <a:srgbClr val="FF0000"/>
                    </a:solidFill>
                  </a:rPr>
                  <a:t>Fragment </a:t>
                </a:r>
                <a:r>
                  <a:rPr lang="en-US" altLang="ja-JP" sz="2400" dirty="0" smtClean="0">
                    <a:solidFill>
                      <a:srgbClr val="FF0000"/>
                    </a:solidFill>
                  </a:rPr>
                  <a:t>1</a:t>
                </a:r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1823541" y="2559090"/>
                <a:ext cx="1522884" cy="3203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dirty="0" smtClean="0"/>
                  <a:t>Gate complex</a:t>
                </a:r>
                <a:endParaRPr kumimoji="1" lang="ja-JP" altLang="en-US" sz="1600" dirty="0"/>
              </a:p>
            </p:txBody>
          </p:sp>
          <p:sp>
            <p:nvSpPr>
              <p:cNvPr id="36" name="ホームベース 35"/>
              <p:cNvSpPr/>
              <p:nvPr/>
            </p:nvSpPr>
            <p:spPr>
              <a:xfrm>
                <a:off x="3227697" y="2694020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758" y="410244"/>
              <a:ext cx="3569301" cy="25867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298945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 descr="C:\Users\俊輔\Google ドライブ\BIOMOD2014\実験\update\0916\Bio-Rad 2014-09-16 21hr 51min03.tif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57" t="48886" r="45754" b="34051"/>
          <a:stretch/>
        </p:blipFill>
        <p:spPr bwMode="auto">
          <a:xfrm>
            <a:off x="2959020" y="4020457"/>
            <a:ext cx="878354" cy="163751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2" name="テキスト ボックス 21"/>
          <p:cNvSpPr txBox="1"/>
          <p:nvPr/>
        </p:nvSpPr>
        <p:spPr>
          <a:xfrm>
            <a:off x="4382287" y="4238304"/>
            <a:ext cx="2660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Updated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Complex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23" name="ホームベース 22"/>
          <p:cNvSpPr/>
          <p:nvPr/>
        </p:nvSpPr>
        <p:spPr>
          <a:xfrm rot="10800000">
            <a:off x="3859873" y="4364864"/>
            <a:ext cx="628864" cy="19349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4486360" y="4832662"/>
            <a:ext cx="1501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>
                <a:solidFill>
                  <a:srgbClr val="FF0000"/>
                </a:solidFill>
              </a:rPr>
              <a:t>Fragment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25" name="ホームベース 24"/>
          <p:cNvSpPr/>
          <p:nvPr/>
        </p:nvSpPr>
        <p:spPr>
          <a:xfrm rot="10800000">
            <a:off x="3857631" y="4966747"/>
            <a:ext cx="628864" cy="19349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/>
          <p:cNvSpPr/>
          <p:nvPr/>
        </p:nvSpPr>
        <p:spPr>
          <a:xfrm>
            <a:off x="3309522" y="4920008"/>
            <a:ext cx="519215" cy="319829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/>
          <p:cNvSpPr/>
          <p:nvPr/>
        </p:nvSpPr>
        <p:spPr>
          <a:xfrm>
            <a:off x="3318158" y="4314012"/>
            <a:ext cx="510579" cy="290754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36" name="表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030036"/>
              </p:ext>
            </p:extLst>
          </p:nvPr>
        </p:nvGraphicFramePr>
        <p:xfrm>
          <a:off x="-412659" y="1038784"/>
          <a:ext cx="4279998" cy="2966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43894"/>
                <a:gridCol w="432048"/>
                <a:gridCol w="50405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Gate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Signal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EcoRI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96758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-252536" y="1127166"/>
            <a:ext cx="7295399" cy="4530809"/>
            <a:chOff x="-252536" y="1127166"/>
            <a:chExt cx="7295399" cy="4530809"/>
          </a:xfrm>
        </p:grpSpPr>
        <p:pic>
          <p:nvPicPr>
            <p:cNvPr id="11" name="図 10" descr="C:\Users\俊輔\Google ドライブ\BIOMOD2014\実験\update\0916\Bio-Rad 2014-09-16 21hr 51min03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48886" r="45754" b="34051"/>
            <a:stretch/>
          </p:blipFill>
          <p:spPr bwMode="auto">
            <a:xfrm>
              <a:off x="2959020" y="4020457"/>
              <a:ext cx="878354" cy="1637518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2" name="テキスト ボックス 21"/>
            <p:cNvSpPr txBox="1"/>
            <p:nvPr/>
          </p:nvSpPr>
          <p:spPr>
            <a:xfrm>
              <a:off x="4382287" y="4238304"/>
              <a:ext cx="26605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Updated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3859873" y="4364864"/>
              <a:ext cx="628864" cy="19349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4486360" y="4832662"/>
              <a:ext cx="15018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Fragment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ホームベース 24"/>
            <p:cNvSpPr/>
            <p:nvPr/>
          </p:nvSpPr>
          <p:spPr>
            <a:xfrm rot="10800000">
              <a:off x="3857631" y="4966747"/>
              <a:ext cx="628864" cy="19349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3309522" y="4920008"/>
              <a:ext cx="519215" cy="319829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3318158" y="4314012"/>
              <a:ext cx="510579" cy="290754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52536" y="1127166"/>
              <a:ext cx="4104456" cy="29658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1076782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 descr="C:\Users\俊輔\Google ドライブ\BIOMOD2014\実験\update\0916\Bio-Rad 2014-09-16 21hr 51min03.tif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57" t="48886" r="45754" b="34051"/>
          <a:stretch/>
        </p:blipFill>
        <p:spPr bwMode="auto">
          <a:xfrm>
            <a:off x="2959020" y="4020457"/>
            <a:ext cx="878354" cy="163751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2" name="テキスト ボックス 21"/>
          <p:cNvSpPr txBox="1"/>
          <p:nvPr/>
        </p:nvSpPr>
        <p:spPr>
          <a:xfrm>
            <a:off x="4382287" y="4238304"/>
            <a:ext cx="2660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Updated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Complex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23" name="ホームベース 22"/>
          <p:cNvSpPr/>
          <p:nvPr/>
        </p:nvSpPr>
        <p:spPr>
          <a:xfrm rot="10800000">
            <a:off x="3859873" y="4364864"/>
            <a:ext cx="628864" cy="19349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4486360" y="4832662"/>
            <a:ext cx="1501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>
                <a:solidFill>
                  <a:srgbClr val="FF0000"/>
                </a:solidFill>
              </a:rPr>
              <a:t>Fragment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25" name="ホームベース 24"/>
          <p:cNvSpPr/>
          <p:nvPr/>
        </p:nvSpPr>
        <p:spPr>
          <a:xfrm rot="10800000">
            <a:off x="3857631" y="4966747"/>
            <a:ext cx="628864" cy="19349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/>
          <p:cNvSpPr/>
          <p:nvPr/>
        </p:nvSpPr>
        <p:spPr>
          <a:xfrm>
            <a:off x="3309522" y="4920008"/>
            <a:ext cx="519215" cy="319829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/>
          <p:cNvSpPr/>
          <p:nvPr/>
        </p:nvSpPr>
        <p:spPr>
          <a:xfrm>
            <a:off x="3318158" y="4314012"/>
            <a:ext cx="510579" cy="290754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36" name="表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8349940"/>
              </p:ext>
            </p:extLst>
          </p:nvPr>
        </p:nvGraphicFramePr>
        <p:xfrm>
          <a:off x="-412659" y="1038784"/>
          <a:ext cx="4279998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43894"/>
                <a:gridCol w="432048"/>
                <a:gridCol w="50405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Other</a:t>
                      </a:r>
                      <a:r>
                        <a:rPr kumimoji="1" lang="en-US" altLang="ja-JP" baseline="0" dirty="0" smtClean="0"/>
                        <a:t> components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Signal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26259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770591" y="1374910"/>
            <a:ext cx="7223391" cy="3084479"/>
            <a:chOff x="-180528" y="2573496"/>
            <a:chExt cx="7223391" cy="3084479"/>
          </a:xfrm>
        </p:grpSpPr>
        <p:pic>
          <p:nvPicPr>
            <p:cNvPr id="11" name="図 10" descr="C:\Users\俊輔\Google ドライブ\BIOMOD2014\実験\update\0916\Bio-Rad 2014-09-16 21hr 51min03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57" t="48886" r="45754" b="34051"/>
            <a:stretch/>
          </p:blipFill>
          <p:spPr bwMode="auto">
            <a:xfrm>
              <a:off x="2959020" y="4020457"/>
              <a:ext cx="878354" cy="1637518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2" name="テキスト ボックス 21"/>
            <p:cNvSpPr txBox="1"/>
            <p:nvPr/>
          </p:nvSpPr>
          <p:spPr>
            <a:xfrm>
              <a:off x="4382287" y="4238304"/>
              <a:ext cx="26605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Updated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ホームベース 22"/>
            <p:cNvSpPr/>
            <p:nvPr/>
          </p:nvSpPr>
          <p:spPr>
            <a:xfrm rot="10800000">
              <a:off x="3859873" y="4364864"/>
              <a:ext cx="628864" cy="19349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4486360" y="4832662"/>
              <a:ext cx="15018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Fragment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ホームベース 24"/>
            <p:cNvSpPr/>
            <p:nvPr/>
          </p:nvSpPr>
          <p:spPr>
            <a:xfrm rot="10800000">
              <a:off x="3857631" y="4966747"/>
              <a:ext cx="628864" cy="19349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3309522" y="4920008"/>
              <a:ext cx="519215" cy="319829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3318158" y="4314012"/>
              <a:ext cx="510579" cy="290754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80528" y="2573496"/>
              <a:ext cx="4041650" cy="15178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859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urata\Google ドライブ１\BIOMOD2014\実験 (1)\AthenB BthenA (ES)\1006\Bio-Rad 2014-10-06 19hr 45min(BA)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03" t="30060" r="15427" b="18829"/>
          <a:stretch/>
        </p:blipFill>
        <p:spPr bwMode="auto">
          <a:xfrm>
            <a:off x="33420" y="2465674"/>
            <a:ext cx="4346018" cy="224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murata\Google ドライブ１\BIOMOD2014\実験 (1)\AthenB BthenA (ES)\1006\Bio-Rad 2014-10-06 19hr 59min(AB).t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39" t="32628" r="32272" b="39144"/>
          <a:stretch/>
        </p:blipFill>
        <p:spPr bwMode="auto">
          <a:xfrm>
            <a:off x="6963786" y="2465674"/>
            <a:ext cx="4360428" cy="2223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/>
          <p:cNvSpPr txBox="1"/>
          <p:nvPr/>
        </p:nvSpPr>
        <p:spPr>
          <a:xfrm>
            <a:off x="-1663953" y="4115172"/>
            <a:ext cx="11953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</a:rPr>
              <a:t>Output A</a:t>
            </a:r>
            <a:endParaRPr kumimoji="1" lang="ja-JP" altLang="en-US" sz="2000" dirty="0">
              <a:solidFill>
                <a:srgbClr val="FF0000"/>
              </a:solidFill>
            </a:endParaRPr>
          </a:p>
        </p:txBody>
      </p:sp>
      <p:sp>
        <p:nvSpPr>
          <p:cNvPr id="8" name="ホームベース 7"/>
          <p:cNvSpPr/>
          <p:nvPr/>
        </p:nvSpPr>
        <p:spPr>
          <a:xfrm>
            <a:off x="-515109" y="4246974"/>
            <a:ext cx="550605" cy="169417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35496" y="4163008"/>
            <a:ext cx="4327370" cy="323987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35496" y="2636912"/>
            <a:ext cx="4332082" cy="323987"/>
          </a:xfrm>
          <a:prstGeom prst="rect">
            <a:avLst/>
          </a:prstGeom>
          <a:noFill/>
          <a:ln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-2059628" y="2609178"/>
            <a:ext cx="15910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2000" dirty="0" smtClean="0"/>
              <a:t>Transducer A</a:t>
            </a:r>
            <a:endParaRPr kumimoji="1" lang="ja-JP" altLang="en-US" sz="2000" dirty="0"/>
          </a:p>
        </p:txBody>
      </p:sp>
      <p:sp>
        <p:nvSpPr>
          <p:cNvPr id="17" name="ホームベース 16"/>
          <p:cNvSpPr/>
          <p:nvPr/>
        </p:nvSpPr>
        <p:spPr>
          <a:xfrm>
            <a:off x="-519923" y="2736689"/>
            <a:ext cx="550605" cy="169417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5263246" y="4056482"/>
            <a:ext cx="11953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</a:rPr>
              <a:t>Output A</a:t>
            </a:r>
            <a:endParaRPr kumimoji="1" lang="ja-JP" altLang="en-US" sz="2000" dirty="0">
              <a:solidFill>
                <a:srgbClr val="FF0000"/>
              </a:solidFill>
            </a:endParaRPr>
          </a:p>
        </p:txBody>
      </p:sp>
      <p:sp>
        <p:nvSpPr>
          <p:cNvPr id="14" name="ホームベース 13"/>
          <p:cNvSpPr/>
          <p:nvPr/>
        </p:nvSpPr>
        <p:spPr>
          <a:xfrm>
            <a:off x="6412090" y="4188284"/>
            <a:ext cx="550605" cy="169417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6970892" y="4081712"/>
            <a:ext cx="4327370" cy="323987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/>
        </p:nvSpPr>
        <p:spPr>
          <a:xfrm>
            <a:off x="6962695" y="2699843"/>
            <a:ext cx="4332082" cy="323987"/>
          </a:xfrm>
          <a:prstGeom prst="rect">
            <a:avLst/>
          </a:prstGeom>
          <a:noFill/>
          <a:ln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867571" y="2648932"/>
            <a:ext cx="15910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2000" dirty="0" smtClean="0"/>
              <a:t>Transducer A</a:t>
            </a:r>
            <a:endParaRPr kumimoji="1" lang="ja-JP" altLang="en-US" sz="2000" dirty="0"/>
          </a:p>
        </p:txBody>
      </p:sp>
      <p:sp>
        <p:nvSpPr>
          <p:cNvPr id="20" name="ホームベース 19"/>
          <p:cNvSpPr/>
          <p:nvPr/>
        </p:nvSpPr>
        <p:spPr>
          <a:xfrm>
            <a:off x="6407276" y="2776443"/>
            <a:ext cx="550605" cy="169417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graphicFrame>
        <p:nvGraphicFramePr>
          <p:cNvPr id="22" name="表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4886832"/>
              </p:ext>
            </p:extLst>
          </p:nvPr>
        </p:nvGraphicFramePr>
        <p:xfrm>
          <a:off x="5248191" y="1735822"/>
          <a:ext cx="6076023" cy="72985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74176"/>
                <a:gridCol w="361984"/>
                <a:gridCol w="380082"/>
                <a:gridCol w="343886"/>
                <a:gridCol w="361984"/>
                <a:gridCol w="361984"/>
                <a:gridCol w="364216"/>
                <a:gridCol w="359751"/>
                <a:gridCol w="373592"/>
                <a:gridCol w="373592"/>
                <a:gridCol w="373592"/>
                <a:gridCol w="373592"/>
                <a:gridCol w="373592"/>
              </a:tblGrid>
              <a:tr h="3671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5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6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7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8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9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10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12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</a:tr>
              <a:tr h="36271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 smtClean="0"/>
                        <a:t>Reaction</a:t>
                      </a:r>
                      <a:r>
                        <a:rPr kumimoji="1" lang="en-US" altLang="ja-JP" sz="1400" baseline="0" dirty="0" smtClean="0"/>
                        <a:t> Time [min]</a:t>
                      </a:r>
                      <a:endParaRPr kumimoji="1" lang="ja-JP" altLang="en-US" sz="14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2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5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kern="1200" baseline="0" dirty="0" smtClean="0"/>
                        <a:t>10</a:t>
                      </a:r>
                      <a:endParaRPr kumimoji="1" lang="ja-JP" altLang="en-US" sz="1500" b="0" kern="1200" baseline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12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15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20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×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30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60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100" dirty="0" smtClean="0"/>
                        <a:t>100</a:t>
                      </a:r>
                      <a:endParaRPr kumimoji="1" lang="ja-JP" altLang="en-US" sz="1100" dirty="0"/>
                    </a:p>
                  </a:txBody>
                  <a:tcPr marL="78213" marR="78213" marT="39107" marB="39107" anchor="ctr"/>
                </a:tc>
              </a:tr>
            </a:tbl>
          </a:graphicData>
        </a:graphic>
      </p:graphicFrame>
      <p:graphicFrame>
        <p:nvGraphicFramePr>
          <p:cNvPr id="23" name="表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7514431"/>
              </p:ext>
            </p:extLst>
          </p:nvPr>
        </p:nvGraphicFramePr>
        <p:xfrm>
          <a:off x="-1821292" y="1758708"/>
          <a:ext cx="6236576" cy="72985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30996"/>
                <a:gridCol w="395891"/>
                <a:gridCol w="415684"/>
                <a:gridCol w="376098"/>
                <a:gridCol w="395891"/>
                <a:gridCol w="395891"/>
                <a:gridCol w="398332"/>
                <a:gridCol w="393449"/>
                <a:gridCol w="408586"/>
                <a:gridCol w="408586"/>
                <a:gridCol w="408586"/>
                <a:gridCol w="408586"/>
              </a:tblGrid>
              <a:tr h="3671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5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6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7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8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9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10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>
                          <a:solidFill>
                            <a:srgbClr val="FFFF00"/>
                          </a:solidFill>
                        </a:rPr>
                        <a:t>11</a:t>
                      </a:r>
                      <a:endParaRPr kumimoji="1" lang="ja-JP" altLang="en-US" sz="1500" dirty="0">
                        <a:solidFill>
                          <a:srgbClr val="FFFF00"/>
                        </a:solidFill>
                      </a:endParaRPr>
                    </a:p>
                  </a:txBody>
                  <a:tcPr marL="78213" marR="78213" marT="39107" marB="39107"/>
                </a:tc>
              </a:tr>
              <a:tr h="36271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 smtClean="0"/>
                        <a:t>Reaction</a:t>
                      </a:r>
                      <a:r>
                        <a:rPr kumimoji="1" lang="en-US" altLang="ja-JP" sz="1400" baseline="0" dirty="0" smtClean="0"/>
                        <a:t> Time [min]</a:t>
                      </a:r>
                      <a:endParaRPr kumimoji="1" lang="ja-JP" altLang="en-US" sz="14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1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2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5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kern="1200" baseline="0" dirty="0" smtClean="0"/>
                        <a:t>10</a:t>
                      </a:r>
                      <a:endParaRPr kumimoji="1" lang="ja-JP" altLang="en-US" sz="1500" b="0" kern="1200" baseline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12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15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b="0" dirty="0" smtClean="0"/>
                        <a:t>20</a:t>
                      </a:r>
                      <a:endParaRPr kumimoji="1" lang="ja-JP" altLang="en-US" sz="1500" b="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25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30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500" dirty="0" smtClean="0"/>
                        <a:t>60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/>
                        <a:t>100</a:t>
                      </a:r>
                      <a:endParaRPr kumimoji="1" lang="ja-JP" altLang="en-US" sz="1500" dirty="0"/>
                    </a:p>
                  </a:txBody>
                  <a:tcPr marL="78213" marR="78213" marT="39107" marB="39107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2606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F:\1002 data analysis\Bio-Rad 2014-10-02 21hr 29min0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29" t="29805" r="43656" b="50232"/>
          <a:stretch/>
        </p:blipFill>
        <p:spPr bwMode="auto">
          <a:xfrm>
            <a:off x="702618" y="3155482"/>
            <a:ext cx="4661470" cy="347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俊輔\Google ドライブ\BIOMOD2014\実験\read+release(ES)  川上\1002\Bio-Rad 2014-10-02 22hr 44minblue605.t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23" t="15481" r="30735" b="37332"/>
          <a:stretch/>
        </p:blipFill>
        <p:spPr bwMode="auto">
          <a:xfrm>
            <a:off x="6660231" y="3396456"/>
            <a:ext cx="4626985" cy="3202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9860091"/>
              </p:ext>
            </p:extLst>
          </p:nvPr>
        </p:nvGraphicFramePr>
        <p:xfrm>
          <a:off x="-1908720" y="821854"/>
          <a:ext cx="7291281" cy="228077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64296"/>
                <a:gridCol w="576064"/>
                <a:gridCol w="604865"/>
                <a:gridCol w="547263"/>
                <a:gridCol w="576064"/>
                <a:gridCol w="576064"/>
                <a:gridCol w="579616"/>
                <a:gridCol w="572512"/>
                <a:gridCol w="594537"/>
              </a:tblGrid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5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6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7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8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Enzymes &amp; </a:t>
                      </a:r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 Complex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</a:t>
                      </a:r>
                      <a:r>
                        <a:rPr kumimoji="1" lang="en-US" altLang="ja-JP" baseline="0" dirty="0" smtClean="0"/>
                        <a:t> strand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134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Input/Template  Complex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42405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</a:t>
                      </a:r>
                      <a:r>
                        <a:rPr kumimoji="1" lang="en-US" altLang="ja-JP" baseline="0" dirty="0" smtClean="0"/>
                        <a:t> Time [min]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dirty="0" smtClean="0"/>
                        <a:t>1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dirty="0" smtClean="0"/>
                        <a:t>2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kern="1200" baseline="0" dirty="0" smtClean="0"/>
                        <a:t>5</a:t>
                      </a:r>
                      <a:endParaRPr kumimoji="1" lang="ja-JP" altLang="en-US" sz="1800" b="0" kern="120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dirty="0" smtClean="0"/>
                        <a:t>10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dirty="0" smtClean="0"/>
                        <a:t>20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b="0" dirty="0" smtClean="0"/>
                        <a:t>50</a:t>
                      </a:r>
                      <a:endParaRPr kumimoji="1" lang="ja-JP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正方形/長方形 9"/>
          <p:cNvSpPr/>
          <p:nvPr/>
        </p:nvSpPr>
        <p:spPr>
          <a:xfrm>
            <a:off x="712596" y="5781522"/>
            <a:ext cx="4593449" cy="38378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729408" y="3698659"/>
            <a:ext cx="4058616" cy="510814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-1688147" y="5760196"/>
            <a:ext cx="1980220" cy="42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7" name="ホームベース 16"/>
          <p:cNvSpPr/>
          <p:nvPr/>
        </p:nvSpPr>
        <p:spPr>
          <a:xfrm>
            <a:off x="219919" y="5927203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-2052736" y="3717032"/>
            <a:ext cx="2396066" cy="469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</a:t>
            </a:r>
            <a:r>
              <a:rPr lang="en-US" altLang="ja-JP" sz="2400" dirty="0">
                <a:solidFill>
                  <a:srgbClr val="FF0000"/>
                </a:solidFill>
              </a:rPr>
              <a:t>Complex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>
            <a:off x="219919" y="3907856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72554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-2052736" y="807570"/>
            <a:ext cx="7439790" cy="5823456"/>
            <a:chOff x="-2052736" y="807570"/>
            <a:chExt cx="7439790" cy="5823456"/>
          </a:xfrm>
        </p:grpSpPr>
        <p:pic>
          <p:nvPicPr>
            <p:cNvPr id="3" name="Picture 3" descr="F:\1002 data analysis\Bio-Rad 2014-10-02 21hr 29min01.tif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29" t="29805" r="43656" b="50232"/>
            <a:stretch/>
          </p:blipFill>
          <p:spPr bwMode="auto">
            <a:xfrm>
              <a:off x="702618" y="3155482"/>
              <a:ext cx="4661470" cy="3475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正方形/長方形 9"/>
            <p:cNvSpPr/>
            <p:nvPr/>
          </p:nvSpPr>
          <p:spPr>
            <a:xfrm>
              <a:off x="712596" y="5781522"/>
              <a:ext cx="4593449" cy="38378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/>
            <p:cNvSpPr/>
            <p:nvPr/>
          </p:nvSpPr>
          <p:spPr>
            <a:xfrm>
              <a:off x="729408" y="3698659"/>
              <a:ext cx="4058616" cy="510814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-1688147" y="5760196"/>
              <a:ext cx="1980220" cy="426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7" name="ホームベース 16"/>
            <p:cNvSpPr/>
            <p:nvPr/>
          </p:nvSpPr>
          <p:spPr>
            <a:xfrm>
              <a:off x="219919" y="5927203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-2052736" y="3717032"/>
              <a:ext cx="2396066" cy="4690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</a:t>
              </a:r>
              <a:r>
                <a:rPr lang="en-US" altLang="ja-JP" sz="2400" dirty="0">
                  <a:solidFill>
                    <a:srgbClr val="FF0000"/>
                  </a:solidFill>
                </a:rPr>
                <a:t>Complex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9" name="ホームベース 18"/>
            <p:cNvSpPr/>
            <p:nvPr/>
          </p:nvSpPr>
          <p:spPr>
            <a:xfrm>
              <a:off x="219919" y="3907856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910683" y="807570"/>
              <a:ext cx="7297737" cy="23479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2051" name="Picture 3" descr="F:\1002 data analysis\stained gel\Bio-Rad 2014-10-02 22hr 44minblue605.tif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8" t="18780" r="43315" b="39349"/>
          <a:stretch/>
        </p:blipFill>
        <p:spPr bwMode="auto">
          <a:xfrm>
            <a:off x="5796136" y="3011630"/>
            <a:ext cx="4752528" cy="5539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3038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F:\1002 data analysis\stained gel\Bio-Rad 2014-10-02 22hr 44minblue605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8" t="18780" r="43315" b="39349"/>
          <a:stretch/>
        </p:blipFill>
        <p:spPr bwMode="auto">
          <a:xfrm>
            <a:off x="3110357" y="2133487"/>
            <a:ext cx="4628978" cy="5395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正方形/長方形 9"/>
          <p:cNvSpPr/>
          <p:nvPr/>
        </p:nvSpPr>
        <p:spPr>
          <a:xfrm>
            <a:off x="6012160" y="6675556"/>
            <a:ext cx="1330558" cy="561895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598" y="-214425"/>
            <a:ext cx="7297737" cy="2347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テキスト ボックス 14"/>
          <p:cNvSpPr txBox="1"/>
          <p:nvPr/>
        </p:nvSpPr>
        <p:spPr>
          <a:xfrm>
            <a:off x="8532440" y="6711751"/>
            <a:ext cx="1068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>
                <a:solidFill>
                  <a:srgbClr val="FF0000"/>
                </a:solidFill>
              </a:rPr>
              <a:t>Signal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20" name="ホームベース 19"/>
          <p:cNvSpPr/>
          <p:nvPr/>
        </p:nvSpPr>
        <p:spPr>
          <a:xfrm rot="10800000">
            <a:off x="7380312" y="6879650"/>
            <a:ext cx="1224136" cy="221757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57706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253210" y="764704"/>
            <a:ext cx="9138058" cy="3349096"/>
            <a:chOff x="441598" y="-214425"/>
            <a:chExt cx="9138058" cy="3349096"/>
          </a:xfrm>
        </p:grpSpPr>
        <p:pic>
          <p:nvPicPr>
            <p:cNvPr id="2051" name="Picture 3" descr="F:\1002 data analysis\stained gel\Bio-Rad 2014-10-02 22hr 44minblue605.tif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18" t="52908" r="43315" b="39349"/>
            <a:stretch/>
          </p:blipFill>
          <p:spPr bwMode="auto">
            <a:xfrm>
              <a:off x="3088860" y="2136846"/>
              <a:ext cx="4628978" cy="9978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正方形/長方形 9"/>
            <p:cNvSpPr/>
            <p:nvPr/>
          </p:nvSpPr>
          <p:spPr>
            <a:xfrm>
              <a:off x="5990663" y="2280973"/>
              <a:ext cx="1330558" cy="561895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4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1598" y="-214425"/>
              <a:ext cx="7297737" cy="23479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5" name="テキスト ボックス 14"/>
            <p:cNvSpPr txBox="1"/>
            <p:nvPr/>
          </p:nvSpPr>
          <p:spPr>
            <a:xfrm>
              <a:off x="8510943" y="2317168"/>
              <a:ext cx="1068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dirty="0" smtClean="0">
                  <a:solidFill>
                    <a:srgbClr val="FF0000"/>
                  </a:solidFill>
                </a:rPr>
                <a:t>Signal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0" name="ホームベース 19"/>
            <p:cNvSpPr/>
            <p:nvPr/>
          </p:nvSpPr>
          <p:spPr>
            <a:xfrm rot="10800000">
              <a:off x="7358815" y="2485067"/>
              <a:ext cx="1224136" cy="221757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90916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グラフ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9219121"/>
              </p:ext>
            </p:extLst>
          </p:nvPr>
        </p:nvGraphicFramePr>
        <p:xfrm>
          <a:off x="107504" y="4462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グラフ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4523882"/>
              </p:ext>
            </p:extLst>
          </p:nvPr>
        </p:nvGraphicFramePr>
        <p:xfrm>
          <a:off x="46459" y="27432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588" y="2705075"/>
            <a:ext cx="457835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588" y="0"/>
            <a:ext cx="457835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1104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俊輔\Desktop\Figure3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620688"/>
            <a:ext cx="11610528" cy="5805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3009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/>
          <p:cNvGrpSpPr/>
          <p:nvPr/>
        </p:nvGrpSpPr>
        <p:grpSpPr>
          <a:xfrm>
            <a:off x="4995472" y="969932"/>
            <a:ext cx="1512168" cy="4675928"/>
            <a:chOff x="8172400" y="1548871"/>
            <a:chExt cx="1512168" cy="4675928"/>
          </a:xfrm>
        </p:grpSpPr>
        <p:pic>
          <p:nvPicPr>
            <p:cNvPr id="7" name="図 6" descr="C:\Users\俊輔\Google ドライブ\BIOMOD2014\実験\酵素フリー　電気泳動　川上\0918\Bio-Rad 2014-09-18 20hr 47min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23" t="10274" r="22867" b="27169"/>
            <a:stretch/>
          </p:blipFill>
          <p:spPr bwMode="auto">
            <a:xfrm>
              <a:off x="8285870" y="1580517"/>
              <a:ext cx="1398697" cy="4644282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8" name="テキスト ボックス 7"/>
            <p:cNvSpPr txBox="1"/>
            <p:nvPr/>
          </p:nvSpPr>
          <p:spPr>
            <a:xfrm>
              <a:off x="8172400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1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8502636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2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8820472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3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9144508" y="1548871"/>
              <a:ext cx="54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400" b="1" dirty="0" smtClean="0">
                  <a:solidFill>
                    <a:srgbClr val="FFFF00"/>
                  </a:solidFill>
                </a:rPr>
                <a:t>4</a:t>
              </a:r>
              <a:endParaRPr kumimoji="1" lang="ja-JP" altLang="en-US" sz="2400" b="1" dirty="0">
                <a:solidFill>
                  <a:srgbClr val="FFFF00"/>
                </a:solidFill>
              </a:endParaRPr>
            </a:p>
          </p:txBody>
        </p:sp>
      </p:grpSp>
      <p:sp>
        <p:nvSpPr>
          <p:cNvPr id="23" name="テキスト ボックス 22"/>
          <p:cNvSpPr txBox="1"/>
          <p:nvPr/>
        </p:nvSpPr>
        <p:spPr>
          <a:xfrm>
            <a:off x="2658030" y="3573016"/>
            <a:ext cx="1653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&amp;Output*</a:t>
            </a:r>
            <a:endParaRPr kumimoji="1" lang="ja-JP" altLang="en-US" sz="1600" dirty="0"/>
          </a:p>
        </p:txBody>
      </p:sp>
      <p:pic>
        <p:nvPicPr>
          <p:cNvPr id="12" name="図 11" descr="C:\Users\俊輔\Google ドライブ\BIOMOD2014\実験\酵素フリー　電気泳動　川上\0918\Bio-Rad 2014-09-18 20hr 01minblue.tif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7" t="9360" r="27028" b="26485"/>
          <a:stretch/>
        </p:blipFill>
        <p:spPr bwMode="auto">
          <a:xfrm>
            <a:off x="900686" y="984000"/>
            <a:ext cx="1281909" cy="466407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テキスト ボックス 12"/>
          <p:cNvSpPr txBox="1"/>
          <p:nvPr/>
        </p:nvSpPr>
        <p:spPr>
          <a:xfrm>
            <a:off x="789350" y="944388"/>
            <a:ext cx="540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 smtClean="0">
                <a:solidFill>
                  <a:srgbClr val="FFFF00"/>
                </a:solidFill>
              </a:rPr>
              <a:t>1</a:t>
            </a:r>
            <a:endParaRPr kumimoji="1" lang="ja-JP" altLang="en-US" sz="2400" b="1" dirty="0">
              <a:solidFill>
                <a:srgbClr val="FFFF00"/>
              </a:solidFill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119586" y="944388"/>
            <a:ext cx="540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 smtClean="0">
                <a:solidFill>
                  <a:srgbClr val="FFFF00"/>
                </a:solidFill>
              </a:rPr>
              <a:t>2</a:t>
            </a:r>
            <a:endParaRPr kumimoji="1" lang="ja-JP" altLang="en-US" sz="2400" b="1" dirty="0">
              <a:solidFill>
                <a:srgbClr val="FFFF00"/>
              </a:solidFill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1401418" y="944388"/>
            <a:ext cx="540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 smtClean="0">
                <a:solidFill>
                  <a:srgbClr val="FFFF00"/>
                </a:solidFill>
              </a:rPr>
              <a:t>3</a:t>
            </a:r>
            <a:endParaRPr kumimoji="1" lang="ja-JP" altLang="en-US" sz="2400" b="1" dirty="0">
              <a:solidFill>
                <a:srgbClr val="FFFF00"/>
              </a:solidFill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1689450" y="944388"/>
            <a:ext cx="540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 smtClean="0">
                <a:solidFill>
                  <a:srgbClr val="FFFF00"/>
                </a:solidFill>
              </a:rPr>
              <a:t>4</a:t>
            </a:r>
            <a:endParaRPr kumimoji="1" lang="ja-JP" altLang="en-US" sz="2400" b="1" dirty="0">
              <a:solidFill>
                <a:srgbClr val="FFFF00"/>
              </a:solidFill>
            </a:endParaRPr>
          </a:p>
        </p:txBody>
      </p:sp>
      <p:cxnSp>
        <p:nvCxnSpPr>
          <p:cNvPr id="17" name="直線コネクタ 16"/>
          <p:cNvCxnSpPr/>
          <p:nvPr/>
        </p:nvCxnSpPr>
        <p:spPr>
          <a:xfrm>
            <a:off x="1214436" y="4219420"/>
            <a:ext cx="950027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/>
          <p:cNvSpPr txBox="1"/>
          <p:nvPr/>
        </p:nvSpPr>
        <p:spPr>
          <a:xfrm>
            <a:off x="2655212" y="3875116"/>
            <a:ext cx="1980220" cy="755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 with FAM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2213308" y="4144405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0" name="直線コネクタ 19"/>
          <p:cNvCxnSpPr/>
          <p:nvPr/>
        </p:nvCxnSpPr>
        <p:spPr>
          <a:xfrm>
            <a:off x="1215052" y="3763643"/>
            <a:ext cx="950027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ホームベース 23"/>
          <p:cNvSpPr/>
          <p:nvPr/>
        </p:nvSpPr>
        <p:spPr>
          <a:xfrm rot="10800000">
            <a:off x="2211579" y="3734277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5891" y="464522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 smtClean="0"/>
              <a:t>Fluorescence</a:t>
            </a:r>
            <a:endParaRPr kumimoji="1" lang="ja-JP" altLang="en-US" sz="28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4275392" y="464522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 smtClean="0"/>
              <a:t>Stained</a:t>
            </a:r>
            <a:endParaRPr kumimoji="1" lang="ja-JP" altLang="en-US" sz="2800" dirty="0"/>
          </a:p>
        </p:txBody>
      </p:sp>
      <p:sp>
        <p:nvSpPr>
          <p:cNvPr id="29" name="テキスト ボックス 28"/>
          <p:cNvSpPr txBox="1"/>
          <p:nvPr/>
        </p:nvSpPr>
        <p:spPr>
          <a:xfrm>
            <a:off x="6868743" y="3810176"/>
            <a:ext cx="2663233" cy="330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with FAM &amp;Output*</a:t>
            </a:r>
            <a:endParaRPr kumimoji="1" lang="ja-JP" altLang="en-US" sz="1600" dirty="0"/>
          </a:p>
        </p:txBody>
      </p:sp>
      <p:cxnSp>
        <p:nvCxnSpPr>
          <p:cNvPr id="30" name="直線コネクタ 29"/>
          <p:cNvCxnSpPr/>
          <p:nvPr/>
        </p:nvCxnSpPr>
        <p:spPr>
          <a:xfrm>
            <a:off x="6219608" y="4013057"/>
            <a:ext cx="269593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ホームベース 30"/>
          <p:cNvSpPr/>
          <p:nvPr/>
        </p:nvSpPr>
        <p:spPr>
          <a:xfrm rot="10800000">
            <a:off x="6539635" y="3983691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/>
          <p:cNvSpPr txBox="1"/>
          <p:nvPr/>
        </p:nvSpPr>
        <p:spPr>
          <a:xfrm>
            <a:off x="6969492" y="3996250"/>
            <a:ext cx="1653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&amp;Output*</a:t>
            </a:r>
            <a:endParaRPr kumimoji="1" lang="ja-JP" altLang="en-US" sz="1600" dirty="0"/>
          </a:p>
        </p:txBody>
      </p:sp>
      <p:cxnSp>
        <p:nvCxnSpPr>
          <p:cNvPr id="34" name="直線コネクタ 33"/>
          <p:cNvCxnSpPr/>
          <p:nvPr/>
        </p:nvCxnSpPr>
        <p:spPr>
          <a:xfrm>
            <a:off x="5859568" y="4128937"/>
            <a:ext cx="635687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ホームベース 34"/>
          <p:cNvSpPr/>
          <p:nvPr/>
        </p:nvSpPr>
        <p:spPr>
          <a:xfrm rot="10800000">
            <a:off x="6541303" y="4240251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6823808" y="3327188"/>
            <a:ext cx="16536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Input &amp;Input*</a:t>
            </a:r>
            <a:endParaRPr kumimoji="1" lang="ja-JP" altLang="en-US" sz="1600" dirty="0"/>
          </a:p>
        </p:txBody>
      </p:sp>
      <p:cxnSp>
        <p:nvCxnSpPr>
          <p:cNvPr id="38" name="直線コネクタ 37"/>
          <p:cNvCxnSpPr/>
          <p:nvPr/>
        </p:nvCxnSpPr>
        <p:spPr>
          <a:xfrm>
            <a:off x="5139488" y="3521189"/>
            <a:ext cx="1362653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ホームベース 38"/>
          <p:cNvSpPr/>
          <p:nvPr/>
        </p:nvSpPr>
        <p:spPr>
          <a:xfrm rot="10800000">
            <a:off x="6541303" y="3491823"/>
            <a:ext cx="468052" cy="72009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0" name="直線コネクタ 39"/>
          <p:cNvCxnSpPr/>
          <p:nvPr/>
        </p:nvCxnSpPr>
        <p:spPr>
          <a:xfrm>
            <a:off x="5125281" y="4454696"/>
            <a:ext cx="1390935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6989760" y="4240597"/>
            <a:ext cx="1980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42" name="ホームベース 41"/>
          <p:cNvSpPr/>
          <p:nvPr/>
        </p:nvSpPr>
        <p:spPr>
          <a:xfrm rot="10800000">
            <a:off x="6547856" y="4379681"/>
            <a:ext cx="468052" cy="14401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6" name="正方形/長方形 75"/>
          <p:cNvSpPr/>
          <p:nvPr/>
        </p:nvSpPr>
        <p:spPr>
          <a:xfrm>
            <a:off x="2843808" y="5648073"/>
            <a:ext cx="526665" cy="2880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97230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テキスト ボックス 27"/>
          <p:cNvSpPr txBox="1"/>
          <p:nvPr/>
        </p:nvSpPr>
        <p:spPr>
          <a:xfrm>
            <a:off x="5748626" y="7965504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 smtClean="0"/>
              <a:t>Stained</a:t>
            </a:r>
            <a:endParaRPr kumimoji="1" lang="ja-JP" altLang="en-US" sz="2800" dirty="0"/>
          </a:p>
        </p:txBody>
      </p:sp>
      <p:grpSp>
        <p:nvGrpSpPr>
          <p:cNvPr id="17" name="グループ化 16"/>
          <p:cNvGrpSpPr/>
          <p:nvPr/>
        </p:nvGrpSpPr>
        <p:grpSpPr>
          <a:xfrm>
            <a:off x="6228184" y="2089314"/>
            <a:ext cx="5735363" cy="5648845"/>
            <a:chOff x="5198081" y="2420888"/>
            <a:chExt cx="4423034" cy="4210611"/>
          </a:xfrm>
        </p:grpSpPr>
        <p:pic>
          <p:nvPicPr>
            <p:cNvPr id="7" name="図 6" descr="C:\Users\俊輔\Google ドライブ\BIOMOD2014\実験\酵素フリー　電気泳動　川上\0918\Bio-Rad 2014-09-18 20hr 47min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23" t="16115" r="22867" b="27170"/>
            <a:stretch/>
          </p:blipFill>
          <p:spPr bwMode="auto">
            <a:xfrm>
              <a:off x="5198081" y="2420888"/>
              <a:ext cx="1398697" cy="4210611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9" name="テキスト ボックス 28"/>
            <p:cNvSpPr txBox="1"/>
            <p:nvPr/>
          </p:nvSpPr>
          <p:spPr>
            <a:xfrm>
              <a:off x="6957882" y="4795816"/>
              <a:ext cx="2663233" cy="330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with FAM &amp;Output*</a:t>
              </a:r>
              <a:endParaRPr kumimoji="1" lang="ja-JP" altLang="en-US" sz="1600" dirty="0"/>
            </a:p>
          </p:txBody>
        </p:sp>
        <p:cxnSp>
          <p:nvCxnSpPr>
            <p:cNvPr id="30" name="直線コネクタ 29"/>
            <p:cNvCxnSpPr/>
            <p:nvPr/>
          </p:nvCxnSpPr>
          <p:spPr>
            <a:xfrm>
              <a:off x="6308747" y="4998697"/>
              <a:ext cx="269593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ホームベース 30"/>
            <p:cNvSpPr/>
            <p:nvPr/>
          </p:nvSpPr>
          <p:spPr>
            <a:xfrm rot="10800000">
              <a:off x="6628774" y="4969331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テキスト ボックス 32"/>
            <p:cNvSpPr txBox="1"/>
            <p:nvPr/>
          </p:nvSpPr>
          <p:spPr>
            <a:xfrm>
              <a:off x="7058631" y="4981890"/>
              <a:ext cx="1653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&amp;Output*</a:t>
              </a:r>
              <a:endParaRPr kumimoji="1" lang="ja-JP" altLang="en-US" sz="1600" dirty="0"/>
            </a:p>
          </p:txBody>
        </p:sp>
        <p:cxnSp>
          <p:nvCxnSpPr>
            <p:cNvPr id="34" name="直線コネクタ 33"/>
            <p:cNvCxnSpPr/>
            <p:nvPr/>
          </p:nvCxnSpPr>
          <p:spPr>
            <a:xfrm>
              <a:off x="5948707" y="5114577"/>
              <a:ext cx="635687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ホームベース 34"/>
            <p:cNvSpPr/>
            <p:nvPr/>
          </p:nvSpPr>
          <p:spPr>
            <a:xfrm rot="10800000">
              <a:off x="6630442" y="5225891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テキスト ボックス 36"/>
            <p:cNvSpPr txBox="1"/>
            <p:nvPr/>
          </p:nvSpPr>
          <p:spPr>
            <a:xfrm>
              <a:off x="6912947" y="4312828"/>
              <a:ext cx="1653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Input &amp;Input*</a:t>
              </a:r>
              <a:endParaRPr kumimoji="1" lang="ja-JP" altLang="en-US" sz="1600" dirty="0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5228627" y="4506829"/>
              <a:ext cx="1362653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ホームベース 38"/>
            <p:cNvSpPr/>
            <p:nvPr/>
          </p:nvSpPr>
          <p:spPr>
            <a:xfrm rot="10800000">
              <a:off x="6630442" y="4477463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0" name="直線コネクタ 39"/>
            <p:cNvCxnSpPr/>
            <p:nvPr/>
          </p:nvCxnSpPr>
          <p:spPr>
            <a:xfrm>
              <a:off x="5214420" y="5440336"/>
              <a:ext cx="1390935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テキスト ボックス 40"/>
            <p:cNvSpPr txBox="1"/>
            <p:nvPr/>
          </p:nvSpPr>
          <p:spPr>
            <a:xfrm>
              <a:off x="7078899" y="5226237"/>
              <a:ext cx="1980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42" name="ホームベース 41"/>
            <p:cNvSpPr/>
            <p:nvPr/>
          </p:nvSpPr>
          <p:spPr>
            <a:xfrm rot="10800000">
              <a:off x="6636995" y="5365321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7" name="テキスト ボックス 26"/>
          <p:cNvSpPr txBox="1"/>
          <p:nvPr/>
        </p:nvSpPr>
        <p:spPr>
          <a:xfrm>
            <a:off x="-1096498" y="7965504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 smtClean="0"/>
              <a:t>Fluorescence</a:t>
            </a:r>
            <a:endParaRPr kumimoji="1" lang="ja-JP" altLang="en-US" sz="2800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756138" y="2089314"/>
            <a:ext cx="4989649" cy="5628366"/>
            <a:chOff x="989825" y="2420888"/>
            <a:chExt cx="3734746" cy="4212825"/>
          </a:xfrm>
        </p:grpSpPr>
        <p:sp>
          <p:nvSpPr>
            <p:cNvPr id="23" name="テキスト ボックス 22"/>
            <p:cNvSpPr txBox="1"/>
            <p:nvPr/>
          </p:nvSpPr>
          <p:spPr>
            <a:xfrm>
              <a:off x="2747169" y="4558656"/>
              <a:ext cx="16536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&amp;Output*</a:t>
              </a:r>
              <a:endParaRPr kumimoji="1" lang="ja-JP" altLang="en-US" sz="1600" dirty="0"/>
            </a:p>
          </p:txBody>
        </p:sp>
        <p:pic>
          <p:nvPicPr>
            <p:cNvPr id="12" name="図 11" descr="C:\Users\俊輔\Google ドライブ\BIOMOD2014\実験\酵素フリー　電気泳動　川上\0918\Bio-Rad 2014-09-18 20hr 01minblue.tif"/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607" t="15567" r="27028" b="26485"/>
            <a:stretch/>
          </p:blipFill>
          <p:spPr bwMode="auto">
            <a:xfrm>
              <a:off x="989825" y="2420888"/>
              <a:ext cx="1281909" cy="4212825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8" name="テキスト ボックス 17"/>
            <p:cNvSpPr txBox="1"/>
            <p:nvPr/>
          </p:nvSpPr>
          <p:spPr>
            <a:xfrm>
              <a:off x="2744351" y="4973300"/>
              <a:ext cx="1980220" cy="755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 with FAM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9" name="ホームベース 18"/>
            <p:cNvSpPr/>
            <p:nvPr/>
          </p:nvSpPr>
          <p:spPr>
            <a:xfrm rot="10800000">
              <a:off x="2302447" y="5242589"/>
              <a:ext cx="468052" cy="14401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直線コネクタ 19"/>
            <p:cNvCxnSpPr/>
            <p:nvPr/>
          </p:nvCxnSpPr>
          <p:spPr>
            <a:xfrm>
              <a:off x="1304191" y="4749283"/>
              <a:ext cx="950027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ホームベース 23"/>
            <p:cNvSpPr/>
            <p:nvPr/>
          </p:nvSpPr>
          <p:spPr>
            <a:xfrm rot="10800000">
              <a:off x="2300718" y="4719917"/>
              <a:ext cx="468052" cy="72009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6" name="正方形/長方形 75"/>
            <p:cNvSpPr/>
            <p:nvPr/>
          </p:nvSpPr>
          <p:spPr>
            <a:xfrm>
              <a:off x="1290831" y="5206728"/>
              <a:ext cx="359719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正方形/長方形 35"/>
            <p:cNvSpPr/>
            <p:nvPr/>
          </p:nvSpPr>
          <p:spPr>
            <a:xfrm>
              <a:off x="1897020" y="5206728"/>
              <a:ext cx="359719" cy="2380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aphicFrame>
        <p:nvGraphicFramePr>
          <p:cNvPr id="43" name="表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8715268"/>
              </p:ext>
            </p:extLst>
          </p:nvPr>
        </p:nvGraphicFramePr>
        <p:xfrm>
          <a:off x="-2218924" y="-531440"/>
          <a:ext cx="4702692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73708"/>
                <a:gridCol w="384219"/>
                <a:gridCol w="448255"/>
                <a:gridCol w="448255"/>
                <a:gridCol w="44825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Anchor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Key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65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4" name="表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40275"/>
              </p:ext>
            </p:extLst>
          </p:nvPr>
        </p:nvGraphicFramePr>
        <p:xfrm>
          <a:off x="3275856" y="-531440"/>
          <a:ext cx="4702692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73708"/>
                <a:gridCol w="384219"/>
                <a:gridCol w="448255"/>
                <a:gridCol w="448255"/>
                <a:gridCol w="44825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Anchor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Polymerase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 smtClean="0"/>
                        <a:t>dNTP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Key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Reaction Temperature [</a:t>
                      </a:r>
                      <a:r>
                        <a:rPr kumimoji="1" lang="ja-JP" altLang="en-US" dirty="0" smtClean="0"/>
                        <a:t>℃</a:t>
                      </a:r>
                      <a:r>
                        <a:rPr kumimoji="1" lang="en-US" altLang="ja-JP" dirty="0" smtClean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37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65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26733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5658867" y="2089314"/>
            <a:ext cx="6304680" cy="6278189"/>
            <a:chOff x="5658867" y="2089314"/>
            <a:chExt cx="6304680" cy="6278189"/>
          </a:xfrm>
        </p:grpSpPr>
        <p:sp>
          <p:nvSpPr>
            <p:cNvPr id="28" name="テキスト ボックス 27"/>
            <p:cNvSpPr txBox="1"/>
            <p:nvPr/>
          </p:nvSpPr>
          <p:spPr>
            <a:xfrm>
              <a:off x="5658867" y="7844283"/>
              <a:ext cx="2952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800" dirty="0" smtClean="0"/>
                <a:t>Stained</a:t>
              </a:r>
              <a:endParaRPr kumimoji="1" lang="ja-JP" altLang="en-US" sz="2800" dirty="0"/>
            </a:p>
          </p:txBody>
        </p:sp>
        <p:grpSp>
          <p:nvGrpSpPr>
            <p:cNvPr id="17" name="グループ化 16"/>
            <p:cNvGrpSpPr/>
            <p:nvPr/>
          </p:nvGrpSpPr>
          <p:grpSpPr>
            <a:xfrm>
              <a:off x="6228184" y="2089314"/>
              <a:ext cx="5735363" cy="5648845"/>
              <a:chOff x="5198081" y="2420888"/>
              <a:chExt cx="4423034" cy="4210611"/>
            </a:xfrm>
          </p:grpSpPr>
          <p:pic>
            <p:nvPicPr>
              <p:cNvPr id="7" name="図 6" descr="C:\Users\俊輔\Google ドライブ\BIOMOD2014\実験\酵素フリー　電気泳動　川上\0918\Bio-Rad 2014-09-18 20hr 47min.tif"/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3923" t="16115" r="22867" b="27170"/>
              <a:stretch/>
            </p:blipFill>
            <p:spPr bwMode="auto">
              <a:xfrm>
                <a:off x="5198081" y="2420888"/>
                <a:ext cx="1398697" cy="4210611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29" name="テキスト ボックス 28"/>
              <p:cNvSpPr txBox="1"/>
              <p:nvPr/>
            </p:nvSpPr>
            <p:spPr>
              <a:xfrm>
                <a:off x="6957882" y="4795816"/>
                <a:ext cx="2663233" cy="3300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Output with FAM &amp;Output*</a:t>
                </a:r>
                <a:endParaRPr kumimoji="1" lang="ja-JP" altLang="en-US" sz="1600" dirty="0"/>
              </a:p>
            </p:txBody>
          </p:sp>
          <p:cxnSp>
            <p:nvCxnSpPr>
              <p:cNvPr id="30" name="直線コネクタ 29"/>
              <p:cNvCxnSpPr/>
              <p:nvPr/>
            </p:nvCxnSpPr>
            <p:spPr>
              <a:xfrm>
                <a:off x="6308747" y="4998697"/>
                <a:ext cx="269593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ホームベース 30"/>
              <p:cNvSpPr/>
              <p:nvPr/>
            </p:nvSpPr>
            <p:spPr>
              <a:xfrm rot="10800000">
                <a:off x="6628774" y="4969331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3" name="テキスト ボックス 32"/>
              <p:cNvSpPr txBox="1"/>
              <p:nvPr/>
            </p:nvSpPr>
            <p:spPr>
              <a:xfrm>
                <a:off x="7058631" y="4981890"/>
                <a:ext cx="16536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Output &amp;Output*</a:t>
                </a:r>
                <a:endParaRPr kumimoji="1" lang="ja-JP" altLang="en-US" sz="1600" dirty="0"/>
              </a:p>
            </p:txBody>
          </p:sp>
          <p:cxnSp>
            <p:nvCxnSpPr>
              <p:cNvPr id="34" name="直線コネクタ 33"/>
              <p:cNvCxnSpPr/>
              <p:nvPr/>
            </p:nvCxnSpPr>
            <p:spPr>
              <a:xfrm>
                <a:off x="5948707" y="5114577"/>
                <a:ext cx="635687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ホームベース 34"/>
              <p:cNvSpPr/>
              <p:nvPr/>
            </p:nvSpPr>
            <p:spPr>
              <a:xfrm rot="10800000">
                <a:off x="6630442" y="5225891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7" name="テキスト ボックス 36"/>
              <p:cNvSpPr txBox="1"/>
              <p:nvPr/>
            </p:nvSpPr>
            <p:spPr>
              <a:xfrm>
                <a:off x="6912947" y="4312828"/>
                <a:ext cx="16536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Input &amp;Input*</a:t>
                </a:r>
                <a:endParaRPr kumimoji="1" lang="ja-JP" altLang="en-US" sz="1600" dirty="0"/>
              </a:p>
            </p:txBody>
          </p:sp>
          <p:cxnSp>
            <p:nvCxnSpPr>
              <p:cNvPr id="38" name="直線コネクタ 37"/>
              <p:cNvCxnSpPr/>
              <p:nvPr/>
            </p:nvCxnSpPr>
            <p:spPr>
              <a:xfrm>
                <a:off x="5228627" y="4506829"/>
                <a:ext cx="1362653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ホームベース 38"/>
              <p:cNvSpPr/>
              <p:nvPr/>
            </p:nvSpPr>
            <p:spPr>
              <a:xfrm rot="10800000">
                <a:off x="6630442" y="4477463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40" name="直線コネクタ 39"/>
              <p:cNvCxnSpPr/>
              <p:nvPr/>
            </p:nvCxnSpPr>
            <p:spPr>
              <a:xfrm>
                <a:off x="5214420" y="5440336"/>
                <a:ext cx="1390935" cy="0"/>
              </a:xfrm>
              <a:prstGeom prst="line">
                <a:avLst/>
              </a:prstGeom>
              <a:ln w="28575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テキスト ボックス 40"/>
              <p:cNvSpPr txBox="1"/>
              <p:nvPr/>
            </p:nvSpPr>
            <p:spPr>
              <a:xfrm>
                <a:off x="7078899" y="5226237"/>
                <a:ext cx="1980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400" dirty="0" smtClean="0">
                    <a:solidFill>
                      <a:srgbClr val="FF0000"/>
                    </a:solidFill>
                  </a:rPr>
                  <a:t>Output</a:t>
                </a:r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 Strand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42" name="ホームベース 41"/>
              <p:cNvSpPr/>
              <p:nvPr/>
            </p:nvSpPr>
            <p:spPr>
              <a:xfrm rot="10800000">
                <a:off x="6636995" y="5365321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2" name="グループ化 1"/>
          <p:cNvGrpSpPr/>
          <p:nvPr/>
        </p:nvGrpSpPr>
        <p:grpSpPr>
          <a:xfrm>
            <a:off x="136294" y="2089314"/>
            <a:ext cx="5609493" cy="6278189"/>
            <a:chOff x="136294" y="2089314"/>
            <a:chExt cx="5609493" cy="6278189"/>
          </a:xfrm>
        </p:grpSpPr>
        <p:sp>
          <p:nvSpPr>
            <p:cNvPr id="27" name="テキスト ボックス 26"/>
            <p:cNvSpPr txBox="1"/>
            <p:nvPr/>
          </p:nvSpPr>
          <p:spPr>
            <a:xfrm>
              <a:off x="136294" y="7844283"/>
              <a:ext cx="2952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800" dirty="0" smtClean="0"/>
                <a:t>Fluorescence</a:t>
              </a:r>
              <a:endParaRPr kumimoji="1" lang="ja-JP" altLang="en-US" sz="2800" dirty="0"/>
            </a:p>
          </p:txBody>
        </p:sp>
        <p:grpSp>
          <p:nvGrpSpPr>
            <p:cNvPr id="4" name="グループ化 3"/>
            <p:cNvGrpSpPr/>
            <p:nvPr/>
          </p:nvGrpSpPr>
          <p:grpSpPr>
            <a:xfrm>
              <a:off x="756138" y="2089314"/>
              <a:ext cx="4989649" cy="5628366"/>
              <a:chOff x="989825" y="2420888"/>
              <a:chExt cx="3734746" cy="4212825"/>
            </a:xfrm>
          </p:grpSpPr>
          <p:sp>
            <p:nvSpPr>
              <p:cNvPr id="23" name="テキスト ボックス 22"/>
              <p:cNvSpPr txBox="1"/>
              <p:nvPr/>
            </p:nvSpPr>
            <p:spPr>
              <a:xfrm>
                <a:off x="2747169" y="4558656"/>
                <a:ext cx="16536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 smtClean="0"/>
                  <a:t>Output &amp;Output*</a:t>
                </a:r>
                <a:endParaRPr kumimoji="1" lang="ja-JP" altLang="en-US" sz="1600" dirty="0"/>
              </a:p>
            </p:txBody>
          </p:sp>
          <p:pic>
            <p:nvPicPr>
              <p:cNvPr id="12" name="図 11" descr="C:\Users\俊輔\Google ドライブ\BIOMOD2014\実験\酵素フリー　電気泳動　川上\0918\Bio-Rad 2014-09-18 20hr 01minblue.tif"/>
              <p:cNvPicPr/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0607" t="15567" r="27028" b="26485"/>
              <a:stretch/>
            </p:blipFill>
            <p:spPr bwMode="auto">
              <a:xfrm>
                <a:off x="989825" y="2420888"/>
                <a:ext cx="1281909" cy="4212825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18" name="テキスト ボックス 17"/>
              <p:cNvSpPr txBox="1"/>
              <p:nvPr/>
            </p:nvSpPr>
            <p:spPr>
              <a:xfrm>
                <a:off x="2744351" y="4973300"/>
                <a:ext cx="1980220" cy="7554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400" dirty="0" smtClean="0">
                    <a:solidFill>
                      <a:srgbClr val="FF0000"/>
                    </a:solidFill>
                  </a:rPr>
                  <a:t>Output</a:t>
                </a:r>
                <a:r>
                  <a:rPr kumimoji="1" lang="en-US" altLang="ja-JP" sz="2400" dirty="0" smtClean="0">
                    <a:solidFill>
                      <a:srgbClr val="FF0000"/>
                    </a:solidFill>
                  </a:rPr>
                  <a:t> Strand with FAM</a:t>
                </a:r>
                <a:endParaRPr kumimoji="1" lang="ja-JP" altLang="en-US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9" name="ホームベース 18"/>
              <p:cNvSpPr/>
              <p:nvPr/>
            </p:nvSpPr>
            <p:spPr>
              <a:xfrm rot="10800000">
                <a:off x="2302447" y="5242589"/>
                <a:ext cx="468052" cy="144016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20" name="直線コネクタ 19"/>
              <p:cNvCxnSpPr/>
              <p:nvPr/>
            </p:nvCxnSpPr>
            <p:spPr>
              <a:xfrm>
                <a:off x="1304191" y="4749283"/>
                <a:ext cx="950027" cy="0"/>
              </a:xfrm>
              <a:prstGeom prst="line">
                <a:avLst/>
              </a:prstGeom>
              <a:ln w="28575">
                <a:solidFill>
                  <a:srgbClr val="FFFF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ホームベース 23"/>
              <p:cNvSpPr/>
              <p:nvPr/>
            </p:nvSpPr>
            <p:spPr>
              <a:xfrm rot="10800000">
                <a:off x="2300718" y="4719917"/>
                <a:ext cx="468052" cy="72009"/>
              </a:xfrm>
              <a:prstGeom prst="homePlat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6" name="正方形/長方形 75"/>
              <p:cNvSpPr/>
              <p:nvPr/>
            </p:nvSpPr>
            <p:spPr>
              <a:xfrm>
                <a:off x="1290831" y="5206728"/>
                <a:ext cx="359719" cy="23804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正方形/長方形 35"/>
              <p:cNvSpPr/>
              <p:nvPr/>
            </p:nvSpPr>
            <p:spPr>
              <a:xfrm>
                <a:off x="1897020" y="5206728"/>
                <a:ext cx="359719" cy="23804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aphicFrame>
        <p:nvGraphicFramePr>
          <p:cNvPr id="43" name="表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3670410"/>
              </p:ext>
            </p:extLst>
          </p:nvPr>
        </p:nvGraphicFramePr>
        <p:xfrm>
          <a:off x="-2218924" y="219348"/>
          <a:ext cx="4702692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73708"/>
                <a:gridCol w="384219"/>
                <a:gridCol w="448255"/>
                <a:gridCol w="448255"/>
                <a:gridCol w="44825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r>
                        <a:rPr kumimoji="1" lang="en-US" altLang="ja-JP" baseline="0" dirty="0" smtClean="0"/>
                        <a:t> Complex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 Complex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Trigger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FAM modified Output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+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+</a:t>
                      </a:r>
                      <a:endParaRPr lang="ja-JP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2" name="表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7247478"/>
              </p:ext>
            </p:extLst>
          </p:nvPr>
        </p:nvGraphicFramePr>
        <p:xfrm>
          <a:off x="3325692" y="188640"/>
          <a:ext cx="4702692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73708"/>
                <a:gridCol w="384219"/>
                <a:gridCol w="448255"/>
                <a:gridCol w="448255"/>
                <a:gridCol w="44825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Lane No.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FFFF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Input</a:t>
                      </a:r>
                      <a:r>
                        <a:rPr kumimoji="1" lang="en-US" altLang="ja-JP" baseline="0" dirty="0" smtClean="0"/>
                        <a:t> Complex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Output Complex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Trigger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+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FAM modified Output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+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+</a:t>
                      </a:r>
                      <a:endParaRPr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17726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テキスト ボックス 27"/>
          <p:cNvSpPr txBox="1"/>
          <p:nvPr/>
        </p:nvSpPr>
        <p:spPr>
          <a:xfrm>
            <a:off x="5658867" y="7844283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 smtClean="0"/>
              <a:t>Stained</a:t>
            </a:r>
            <a:endParaRPr kumimoji="1" lang="ja-JP" altLang="en-US" sz="2800" dirty="0"/>
          </a:p>
        </p:txBody>
      </p:sp>
      <p:pic>
        <p:nvPicPr>
          <p:cNvPr id="7" name="図 6" descr="C:\Users\俊輔\Google ドライブ\BIOMOD2014\実験\酵素フリー　電気泳動　川上\0918\Bio-Rad 2014-09-18 20hr 47min.tif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23" t="16115" r="22867" b="27170"/>
          <a:stretch/>
        </p:blipFill>
        <p:spPr bwMode="auto">
          <a:xfrm>
            <a:off x="6228183" y="2089314"/>
            <a:ext cx="1813695" cy="564884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9" name="テキスト ボックス 28"/>
          <p:cNvSpPr txBox="1"/>
          <p:nvPr/>
        </p:nvSpPr>
        <p:spPr>
          <a:xfrm>
            <a:off x="8172401" y="5373215"/>
            <a:ext cx="3453423" cy="302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with FAM &amp;Output*</a:t>
            </a:r>
            <a:endParaRPr kumimoji="1" lang="ja-JP" altLang="en-US" sz="1600" dirty="0"/>
          </a:p>
        </p:txBody>
      </p:sp>
      <p:cxnSp>
        <p:nvCxnSpPr>
          <p:cNvPr id="30" name="直線コネクタ 29"/>
          <p:cNvCxnSpPr/>
          <p:nvPr/>
        </p:nvCxnSpPr>
        <p:spPr>
          <a:xfrm>
            <a:off x="7668387" y="5547635"/>
            <a:ext cx="349582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ホームベース 30"/>
          <p:cNvSpPr/>
          <p:nvPr/>
        </p:nvSpPr>
        <p:spPr>
          <a:xfrm rot="10800000">
            <a:off x="8083368" y="5508238"/>
            <a:ext cx="606925" cy="96605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/>
          <p:cNvSpPr txBox="1"/>
          <p:nvPr/>
        </p:nvSpPr>
        <p:spPr>
          <a:xfrm>
            <a:off x="8404360" y="5711110"/>
            <a:ext cx="2144304" cy="45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&amp;Output*</a:t>
            </a:r>
            <a:endParaRPr kumimoji="1" lang="ja-JP" altLang="en-US" sz="1600" dirty="0"/>
          </a:p>
        </p:txBody>
      </p:sp>
      <p:cxnSp>
        <p:nvCxnSpPr>
          <p:cNvPr id="34" name="直線コネクタ 33"/>
          <p:cNvCxnSpPr/>
          <p:nvPr/>
        </p:nvCxnSpPr>
        <p:spPr>
          <a:xfrm>
            <a:off x="7201522" y="5703096"/>
            <a:ext cx="824298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ホームベース 34"/>
          <p:cNvSpPr/>
          <p:nvPr/>
        </p:nvSpPr>
        <p:spPr>
          <a:xfrm rot="10800000">
            <a:off x="8085530" y="5852432"/>
            <a:ext cx="606925" cy="96605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8244408" y="4702997"/>
            <a:ext cx="2144304" cy="45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Input &amp;Input*</a:t>
            </a:r>
            <a:endParaRPr kumimoji="1" lang="ja-JP" altLang="en-US" sz="1600" dirty="0"/>
          </a:p>
        </p:txBody>
      </p:sp>
      <p:cxnSp>
        <p:nvCxnSpPr>
          <p:cNvPr id="38" name="直線コネクタ 37"/>
          <p:cNvCxnSpPr/>
          <p:nvPr/>
        </p:nvCxnSpPr>
        <p:spPr>
          <a:xfrm>
            <a:off x="6267792" y="4887758"/>
            <a:ext cx="1766957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ホームベース 38"/>
          <p:cNvSpPr/>
          <p:nvPr/>
        </p:nvSpPr>
        <p:spPr>
          <a:xfrm rot="10800000">
            <a:off x="8085530" y="4848361"/>
            <a:ext cx="606925" cy="96605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0" name="直線コネクタ 39"/>
          <p:cNvCxnSpPr/>
          <p:nvPr/>
        </p:nvCxnSpPr>
        <p:spPr>
          <a:xfrm>
            <a:off x="6249370" y="6140126"/>
            <a:ext cx="1803630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8388424" y="5970290"/>
            <a:ext cx="2567758" cy="38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42" name="ホームベース 41"/>
          <p:cNvSpPr/>
          <p:nvPr/>
        </p:nvSpPr>
        <p:spPr>
          <a:xfrm rot="10800000">
            <a:off x="8094028" y="6039488"/>
            <a:ext cx="606925" cy="193208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136294" y="7844283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 smtClean="0"/>
              <a:t>Fluorescence</a:t>
            </a:r>
            <a:endParaRPr kumimoji="1" lang="ja-JP" altLang="en-US" sz="2800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3103963" y="4945388"/>
            <a:ext cx="2209300" cy="45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dirty="0" smtClean="0"/>
              <a:t>Output &amp;Output*</a:t>
            </a:r>
            <a:endParaRPr kumimoji="1" lang="ja-JP" altLang="en-US" sz="1600" dirty="0"/>
          </a:p>
        </p:txBody>
      </p:sp>
      <p:pic>
        <p:nvPicPr>
          <p:cNvPr id="12" name="図 11" descr="C:\Users\俊輔\Google ドライブ\BIOMOD2014\実験\酵素フリー　電気泳動　川上\0918\Bio-Rad 2014-09-18 20hr 01minblue.tif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7" t="15567" r="27028" b="26485"/>
          <a:stretch/>
        </p:blipFill>
        <p:spPr bwMode="auto">
          <a:xfrm>
            <a:off x="756138" y="2089314"/>
            <a:ext cx="1712640" cy="562836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テキスト ボックス 17"/>
          <p:cNvSpPr txBox="1"/>
          <p:nvPr/>
        </p:nvSpPr>
        <p:spPr>
          <a:xfrm>
            <a:off x="3100198" y="5499356"/>
            <a:ext cx="2645589" cy="1009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>
                <a:solidFill>
                  <a:srgbClr val="FF0000"/>
                </a:solidFill>
              </a:rPr>
              <a:t>Output</a:t>
            </a:r>
            <a:r>
              <a:rPr kumimoji="1" lang="en-US" altLang="ja-JP" sz="2400" dirty="0" smtClean="0">
                <a:solidFill>
                  <a:srgbClr val="FF0000"/>
                </a:solidFill>
              </a:rPr>
              <a:t> Strand with FAM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9" name="ホームベース 18"/>
          <p:cNvSpPr/>
          <p:nvPr/>
        </p:nvSpPr>
        <p:spPr>
          <a:xfrm rot="10800000">
            <a:off x="2509811" y="5859128"/>
            <a:ext cx="625321" cy="192406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0" name="直線コネクタ 19"/>
          <p:cNvCxnSpPr/>
          <p:nvPr/>
        </p:nvCxnSpPr>
        <p:spPr>
          <a:xfrm>
            <a:off x="1176133" y="5200067"/>
            <a:ext cx="1269243" cy="0"/>
          </a:xfrm>
          <a:prstGeom prst="line">
            <a:avLst/>
          </a:prstGeom>
          <a:ln w="2857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ホームベース 23"/>
          <p:cNvSpPr/>
          <p:nvPr/>
        </p:nvSpPr>
        <p:spPr>
          <a:xfrm rot="10800000">
            <a:off x="2507501" y="5160834"/>
            <a:ext cx="625321" cy="96205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6" name="正方形/長方形 75"/>
          <p:cNvSpPr/>
          <p:nvPr/>
        </p:nvSpPr>
        <p:spPr>
          <a:xfrm>
            <a:off x="1158284" y="5811217"/>
            <a:ext cx="480587" cy="318027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/>
          <p:cNvSpPr/>
          <p:nvPr/>
        </p:nvSpPr>
        <p:spPr>
          <a:xfrm>
            <a:off x="1968157" y="5811217"/>
            <a:ext cx="480587" cy="318027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09702" y="230014"/>
            <a:ext cx="4706937" cy="197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3956" y="207690"/>
            <a:ext cx="4706937" cy="197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6227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3203848" y="1482095"/>
            <a:ext cx="6464788" cy="3013532"/>
            <a:chOff x="-2059628" y="1702087"/>
            <a:chExt cx="6464788" cy="3013532"/>
          </a:xfrm>
        </p:grpSpPr>
        <p:pic>
          <p:nvPicPr>
            <p:cNvPr id="1026" name="Picture 2" descr="C:\Users\murata\Google ドライブ１\BIOMOD2014\実験 (1)\AthenB BthenA (ES)\1006\Bio-Rad 2014-10-06 19hr 45min(BA).tif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403" t="30060" r="15427" b="18829"/>
            <a:stretch/>
          </p:blipFill>
          <p:spPr bwMode="auto">
            <a:xfrm>
              <a:off x="33420" y="2465674"/>
              <a:ext cx="4346018" cy="22499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テキスト ボックス 6"/>
            <p:cNvSpPr txBox="1"/>
            <p:nvPr/>
          </p:nvSpPr>
          <p:spPr>
            <a:xfrm>
              <a:off x="-1663953" y="4115172"/>
              <a:ext cx="11953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ja-JP" sz="2000" dirty="0" smtClean="0">
                  <a:solidFill>
                    <a:srgbClr val="FF0000"/>
                  </a:solidFill>
                </a:rPr>
                <a:t>Output A</a:t>
              </a:r>
              <a:endParaRPr kumimoji="1" lang="ja-JP" alt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8" name="ホームベース 7"/>
            <p:cNvSpPr/>
            <p:nvPr/>
          </p:nvSpPr>
          <p:spPr>
            <a:xfrm>
              <a:off x="-515109" y="4246974"/>
              <a:ext cx="550605" cy="169417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/>
            <p:cNvSpPr/>
            <p:nvPr/>
          </p:nvSpPr>
          <p:spPr>
            <a:xfrm>
              <a:off x="35496" y="4163008"/>
              <a:ext cx="4327370" cy="323987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/>
            <p:cNvSpPr/>
            <p:nvPr/>
          </p:nvSpPr>
          <p:spPr>
            <a:xfrm>
              <a:off x="35496" y="2636912"/>
              <a:ext cx="4332082" cy="323987"/>
            </a:xfrm>
            <a:prstGeom prst="rect">
              <a:avLst/>
            </a:prstGeom>
            <a:noFill/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-2059628" y="2609178"/>
              <a:ext cx="15910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ja-JP" sz="2000" dirty="0" smtClean="0"/>
                <a:t>Transducer A</a:t>
              </a:r>
              <a:endParaRPr kumimoji="1" lang="ja-JP" altLang="en-US" sz="2000" dirty="0"/>
            </a:p>
          </p:txBody>
        </p:sp>
        <p:sp>
          <p:nvSpPr>
            <p:cNvPr id="17" name="ホームベース 16"/>
            <p:cNvSpPr/>
            <p:nvPr/>
          </p:nvSpPr>
          <p:spPr>
            <a:xfrm>
              <a:off x="-519923" y="2736689"/>
              <a:ext cx="550605" cy="169417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838477" y="1702087"/>
              <a:ext cx="6243637" cy="792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" name="グループ化 5"/>
          <p:cNvGrpSpPr/>
          <p:nvPr/>
        </p:nvGrpSpPr>
        <p:grpSpPr>
          <a:xfrm>
            <a:off x="-3276714" y="1482095"/>
            <a:ext cx="6480562" cy="2980546"/>
            <a:chOff x="4427984" y="1694149"/>
            <a:chExt cx="6480562" cy="2980546"/>
          </a:xfrm>
        </p:grpSpPr>
        <p:pic>
          <p:nvPicPr>
            <p:cNvPr id="1027" name="Picture 3" descr="C:\Users\murata\Google ドライブ１\BIOMOD2014\実験 (1)\AthenB BthenA (ES)\1006\Bio-Rad 2014-10-06 19hr 59min(AB).tif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9" t="32628" r="32272" b="39144"/>
            <a:stretch/>
          </p:blipFill>
          <p:spPr bwMode="auto">
            <a:xfrm>
              <a:off x="6524199" y="2451386"/>
              <a:ext cx="4360428" cy="22233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テキスト ボックス 12"/>
            <p:cNvSpPr txBox="1"/>
            <p:nvPr/>
          </p:nvSpPr>
          <p:spPr>
            <a:xfrm>
              <a:off x="4823659" y="4042194"/>
              <a:ext cx="11953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ja-JP" sz="2000" dirty="0" smtClean="0">
                  <a:solidFill>
                    <a:srgbClr val="FF0000"/>
                  </a:solidFill>
                </a:rPr>
                <a:t>Output A</a:t>
              </a:r>
              <a:endParaRPr kumimoji="1" lang="ja-JP" alt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14" name="ホームベース 13"/>
            <p:cNvSpPr/>
            <p:nvPr/>
          </p:nvSpPr>
          <p:spPr>
            <a:xfrm>
              <a:off x="5972503" y="4173996"/>
              <a:ext cx="550605" cy="169417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/>
            <p:cNvSpPr/>
            <p:nvPr/>
          </p:nvSpPr>
          <p:spPr>
            <a:xfrm>
              <a:off x="6531305" y="4067424"/>
              <a:ext cx="4327370" cy="323987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/>
            <p:cNvSpPr/>
            <p:nvPr/>
          </p:nvSpPr>
          <p:spPr>
            <a:xfrm>
              <a:off x="6523108" y="2685555"/>
              <a:ext cx="4332082" cy="323987"/>
            </a:xfrm>
            <a:prstGeom prst="rect">
              <a:avLst/>
            </a:prstGeom>
            <a:noFill/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427984" y="2634644"/>
              <a:ext cx="15910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ja-JP" sz="2000" dirty="0" smtClean="0"/>
                <a:t>Transducer A</a:t>
              </a:r>
              <a:endParaRPr kumimoji="1" lang="ja-JP" altLang="en-US" sz="2000" dirty="0"/>
            </a:p>
          </p:txBody>
        </p:sp>
        <p:sp>
          <p:nvSpPr>
            <p:cNvPr id="20" name="ホームベース 19"/>
            <p:cNvSpPr/>
            <p:nvPr/>
          </p:nvSpPr>
          <p:spPr>
            <a:xfrm>
              <a:off x="5967689" y="2762155"/>
              <a:ext cx="550605" cy="169417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pic>
          <p:nvPicPr>
            <p:cNvPr id="2053" name="Picture 5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23659" y="1694149"/>
              <a:ext cx="6084887" cy="7858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215375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-2482735" y="54587"/>
            <a:ext cx="13853019" cy="6049257"/>
            <a:chOff x="-2227195" y="2318246"/>
            <a:chExt cx="13853019" cy="6049257"/>
          </a:xfrm>
        </p:grpSpPr>
        <p:sp>
          <p:nvSpPr>
            <p:cNvPr id="28" name="テキスト ボックス 27"/>
            <p:cNvSpPr txBox="1"/>
            <p:nvPr/>
          </p:nvSpPr>
          <p:spPr>
            <a:xfrm>
              <a:off x="5658867" y="7844283"/>
              <a:ext cx="2952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800" dirty="0" smtClean="0"/>
                <a:t>Stained</a:t>
              </a:r>
              <a:endParaRPr kumimoji="1" lang="ja-JP" altLang="en-US" sz="2800" dirty="0"/>
            </a:p>
          </p:txBody>
        </p:sp>
        <p:pic>
          <p:nvPicPr>
            <p:cNvPr id="7" name="図 6" descr="C:\Users\俊輔\Google ドライブ\BIOMOD2014\実験\酵素フリー　電気泳動　川上\0918\Bio-Rad 2014-09-18 20hr 47min.tif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23" t="37544" r="22867" b="27170"/>
            <a:stretch/>
          </p:blipFill>
          <p:spPr bwMode="auto">
            <a:xfrm>
              <a:off x="6228183" y="4223657"/>
              <a:ext cx="1813695" cy="3514502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9" name="テキスト ボックス 28"/>
            <p:cNvSpPr txBox="1"/>
            <p:nvPr/>
          </p:nvSpPr>
          <p:spPr>
            <a:xfrm>
              <a:off x="8172401" y="5373215"/>
              <a:ext cx="3453423" cy="3024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with FAM &amp;Output*</a:t>
              </a:r>
              <a:endParaRPr kumimoji="1" lang="ja-JP" altLang="en-US" sz="1600" dirty="0"/>
            </a:p>
          </p:txBody>
        </p:sp>
        <p:cxnSp>
          <p:nvCxnSpPr>
            <p:cNvPr id="30" name="直線コネクタ 29"/>
            <p:cNvCxnSpPr/>
            <p:nvPr/>
          </p:nvCxnSpPr>
          <p:spPr>
            <a:xfrm>
              <a:off x="7668387" y="5547635"/>
              <a:ext cx="349582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ホームベース 30"/>
            <p:cNvSpPr/>
            <p:nvPr/>
          </p:nvSpPr>
          <p:spPr>
            <a:xfrm rot="10800000">
              <a:off x="8083368" y="5508238"/>
              <a:ext cx="606925" cy="96605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テキスト ボックス 32"/>
            <p:cNvSpPr txBox="1"/>
            <p:nvPr/>
          </p:nvSpPr>
          <p:spPr>
            <a:xfrm>
              <a:off x="8404360" y="5711110"/>
              <a:ext cx="2144304" cy="4541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&amp;Output*</a:t>
              </a:r>
              <a:endParaRPr kumimoji="1" lang="ja-JP" altLang="en-US" sz="1600" dirty="0"/>
            </a:p>
          </p:txBody>
        </p:sp>
        <p:cxnSp>
          <p:nvCxnSpPr>
            <p:cNvPr id="34" name="直線コネクタ 33"/>
            <p:cNvCxnSpPr/>
            <p:nvPr/>
          </p:nvCxnSpPr>
          <p:spPr>
            <a:xfrm>
              <a:off x="7201522" y="5703096"/>
              <a:ext cx="824298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ホームベース 34"/>
            <p:cNvSpPr/>
            <p:nvPr/>
          </p:nvSpPr>
          <p:spPr>
            <a:xfrm rot="10800000">
              <a:off x="8085530" y="5852432"/>
              <a:ext cx="606925" cy="96605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テキスト ボックス 36"/>
            <p:cNvSpPr txBox="1"/>
            <p:nvPr/>
          </p:nvSpPr>
          <p:spPr>
            <a:xfrm>
              <a:off x="8244408" y="4702997"/>
              <a:ext cx="2144304" cy="4541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Input &amp;Input*</a:t>
              </a:r>
              <a:endParaRPr kumimoji="1" lang="ja-JP" altLang="en-US" sz="1600" dirty="0"/>
            </a:p>
          </p:txBody>
        </p:sp>
        <p:cxnSp>
          <p:nvCxnSpPr>
            <p:cNvPr id="38" name="直線コネクタ 37"/>
            <p:cNvCxnSpPr/>
            <p:nvPr/>
          </p:nvCxnSpPr>
          <p:spPr>
            <a:xfrm>
              <a:off x="6267792" y="4887758"/>
              <a:ext cx="1766957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ホームベース 38"/>
            <p:cNvSpPr/>
            <p:nvPr/>
          </p:nvSpPr>
          <p:spPr>
            <a:xfrm rot="10800000">
              <a:off x="8085530" y="4848361"/>
              <a:ext cx="606925" cy="96605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0" name="直線コネクタ 39"/>
            <p:cNvCxnSpPr/>
            <p:nvPr/>
          </p:nvCxnSpPr>
          <p:spPr>
            <a:xfrm>
              <a:off x="6249370" y="6140126"/>
              <a:ext cx="1803630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テキスト ボックス 40"/>
            <p:cNvSpPr txBox="1"/>
            <p:nvPr/>
          </p:nvSpPr>
          <p:spPr>
            <a:xfrm>
              <a:off x="8388424" y="5970290"/>
              <a:ext cx="2567758" cy="384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42" name="ホームベース 41"/>
            <p:cNvSpPr/>
            <p:nvPr/>
          </p:nvSpPr>
          <p:spPr>
            <a:xfrm rot="10800000">
              <a:off x="8094028" y="6039488"/>
              <a:ext cx="606925" cy="193208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/>
            <p:cNvSpPr txBox="1"/>
            <p:nvPr/>
          </p:nvSpPr>
          <p:spPr>
            <a:xfrm>
              <a:off x="136294" y="7844283"/>
              <a:ext cx="2952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800" dirty="0" smtClean="0"/>
                <a:t>Fluorescence</a:t>
              </a:r>
              <a:endParaRPr kumimoji="1" lang="ja-JP" altLang="en-US" sz="2800" dirty="0"/>
            </a:p>
          </p:txBody>
        </p:sp>
        <p:sp>
          <p:nvSpPr>
            <p:cNvPr id="23" name="テキスト ボックス 22"/>
            <p:cNvSpPr txBox="1"/>
            <p:nvPr/>
          </p:nvSpPr>
          <p:spPr>
            <a:xfrm>
              <a:off x="3103963" y="4945388"/>
              <a:ext cx="2209300" cy="4523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/>
                <a:t>Output &amp;Output*</a:t>
              </a:r>
              <a:endParaRPr kumimoji="1" lang="ja-JP" altLang="en-US" sz="1600" dirty="0"/>
            </a:p>
          </p:txBody>
        </p:sp>
        <p:pic>
          <p:nvPicPr>
            <p:cNvPr id="12" name="図 11" descr="C:\Users\俊輔\Google ドライブ\BIOMOD2014\実験\酵素フリー　電気泳動　川上\0918\Bio-Rad 2014-09-18 20hr 01minblue.tif"/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607" t="37541" r="27028" b="26485"/>
            <a:stretch/>
          </p:blipFill>
          <p:spPr bwMode="auto">
            <a:xfrm>
              <a:off x="756138" y="4223656"/>
              <a:ext cx="1712640" cy="3494023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8" name="テキスト ボックス 17"/>
            <p:cNvSpPr txBox="1"/>
            <p:nvPr/>
          </p:nvSpPr>
          <p:spPr>
            <a:xfrm>
              <a:off x="3100198" y="5499356"/>
              <a:ext cx="2645589" cy="1009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>
                  <a:solidFill>
                    <a:srgbClr val="FF0000"/>
                  </a:solidFill>
                </a:rPr>
                <a:t>Output</a:t>
              </a:r>
              <a:r>
                <a:rPr kumimoji="1" lang="en-US" altLang="ja-JP" sz="2400" dirty="0" smtClean="0">
                  <a:solidFill>
                    <a:srgbClr val="FF0000"/>
                  </a:solidFill>
                </a:rPr>
                <a:t> Strand with FAM</a:t>
              </a:r>
              <a:endParaRPr kumimoji="1" lang="ja-JP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9" name="ホームベース 18"/>
            <p:cNvSpPr/>
            <p:nvPr/>
          </p:nvSpPr>
          <p:spPr>
            <a:xfrm rot="10800000">
              <a:off x="2509811" y="5859128"/>
              <a:ext cx="625321" cy="192406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直線コネクタ 19"/>
            <p:cNvCxnSpPr/>
            <p:nvPr/>
          </p:nvCxnSpPr>
          <p:spPr>
            <a:xfrm>
              <a:off x="1176133" y="5200067"/>
              <a:ext cx="1269243" cy="0"/>
            </a:xfrm>
            <a:prstGeom prst="line">
              <a:avLst/>
            </a:prstGeom>
            <a:ln w="28575">
              <a:solidFill>
                <a:srgbClr val="FFFF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ホームベース 23"/>
            <p:cNvSpPr/>
            <p:nvPr/>
          </p:nvSpPr>
          <p:spPr>
            <a:xfrm rot="10800000">
              <a:off x="2507501" y="5160834"/>
              <a:ext cx="625321" cy="96205"/>
            </a:xfrm>
            <a:prstGeom prst="homeP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6" name="正方形/長方形 75"/>
            <p:cNvSpPr/>
            <p:nvPr/>
          </p:nvSpPr>
          <p:spPr>
            <a:xfrm>
              <a:off x="1158284" y="5811217"/>
              <a:ext cx="480587" cy="318027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正方形/長方形 35"/>
            <p:cNvSpPr/>
            <p:nvPr/>
          </p:nvSpPr>
          <p:spPr>
            <a:xfrm>
              <a:off x="1968157" y="5811217"/>
              <a:ext cx="480587" cy="318027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227195" y="2318246"/>
              <a:ext cx="4706937" cy="19748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3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3956" y="2318246"/>
              <a:ext cx="4706937" cy="19748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9644009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/>
          <p:cNvGrpSpPr/>
          <p:nvPr/>
        </p:nvGrpSpPr>
        <p:grpSpPr>
          <a:xfrm>
            <a:off x="251520" y="1628799"/>
            <a:ext cx="8689082" cy="2695576"/>
            <a:chOff x="251520" y="1628799"/>
            <a:chExt cx="8689082" cy="2695576"/>
          </a:xfrm>
        </p:grpSpPr>
        <p:pic>
          <p:nvPicPr>
            <p:cNvPr id="1026" name="Picture 2" descr="C:\Users\俊輔\Google ドライブ\BIOMOD2014\実験\酵素フリー　電気泳動　川上\0921　分析　今井\take2\Bio-Rad 2014-09-18 20hr 01minbluelane2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20" y="1628799"/>
              <a:ext cx="4324350" cy="2695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" name="Picture 3" descr="C:\Users\俊輔\Google ドライブ\BIOMOD2014\実験\酵素フリー　電気泳動　川上\0921　分析　今井\take2\Bio-Rad 2014-09-18 20hr 01minbluelane4.t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6252" y="1628800"/>
              <a:ext cx="4324350" cy="2695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テキスト ボックス 3"/>
            <p:cNvSpPr txBox="1"/>
            <p:nvPr/>
          </p:nvSpPr>
          <p:spPr>
            <a:xfrm>
              <a:off x="899592" y="2060848"/>
              <a:ext cx="12241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smtClean="0"/>
                <a:t>Lane2</a:t>
              </a:r>
              <a:endParaRPr kumimoji="1" lang="ja-JP" altLang="en-US" b="1" dirty="0"/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5292080" y="2060848"/>
              <a:ext cx="12241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smtClean="0"/>
                <a:t>Lane4</a:t>
              </a:r>
              <a:endParaRPr kumimoji="1" lang="ja-JP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7510990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0928\0918 deta analysis\Bio-Rad 2014-09-18 20hr 01minblue lane4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79" y="692696"/>
            <a:ext cx="8648700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6691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グループ化 16"/>
          <p:cNvGrpSpPr/>
          <p:nvPr/>
        </p:nvGrpSpPr>
        <p:grpSpPr>
          <a:xfrm>
            <a:off x="247650" y="733425"/>
            <a:ext cx="8648700" cy="5391150"/>
            <a:chOff x="247650" y="733425"/>
            <a:chExt cx="8648700" cy="5391150"/>
          </a:xfrm>
        </p:grpSpPr>
        <p:pic>
          <p:nvPicPr>
            <p:cNvPr id="2050" name="Picture 2" descr="F:\0928\0918 deta analysis\Bio-Rad 2014-09-18 20hr 01minblue lane6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650" y="733425"/>
              <a:ext cx="8648700" cy="5391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テキスト ボックス 7"/>
            <p:cNvSpPr txBox="1"/>
            <p:nvPr/>
          </p:nvSpPr>
          <p:spPr>
            <a:xfrm>
              <a:off x="395536" y="1260263"/>
              <a:ext cx="33123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 smtClean="0"/>
                <a:t>Lane 4</a:t>
              </a:r>
              <a:endParaRPr kumimoji="1" lang="ja-JP" altLang="en-US" sz="4000" dirty="0"/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2264628" y="2054168"/>
              <a:ext cx="2886552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</a:t>
              </a:r>
              <a:r>
                <a:rPr lang="en-US" altLang="ja-JP" dirty="0" smtClean="0"/>
                <a:t>0.663</a:t>
              </a:r>
              <a:r>
                <a:rPr lang="ja-JP" altLang="en-US" dirty="0" smtClean="0"/>
                <a:t> 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</a:t>
              </a:r>
              <a:r>
                <a:rPr lang="en-US" altLang="ja-JP" b="1" dirty="0" smtClean="0"/>
                <a:t>90.9</a:t>
              </a:r>
              <a:r>
                <a:rPr lang="ja-JP" altLang="en-US" b="1" dirty="0" smtClean="0"/>
                <a:t>  </a:t>
              </a:r>
              <a:r>
                <a:rPr lang="en-US" altLang="ja-JP" b="1" dirty="0" smtClean="0"/>
                <a:t>%</a:t>
              </a:r>
              <a:endParaRPr kumimoji="1" lang="ja-JP" altLang="en-US" b="1" dirty="0"/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5451152" y="1052736"/>
              <a:ext cx="2886552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</a:t>
              </a:r>
              <a:r>
                <a:rPr lang="en-US" altLang="ja-JP" dirty="0" smtClean="0"/>
                <a:t>0.790</a:t>
              </a:r>
              <a:r>
                <a:rPr lang="ja-JP" altLang="en-US" dirty="0" smtClean="0"/>
                <a:t> 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</a:t>
              </a:r>
              <a:r>
                <a:rPr lang="en-US" altLang="ja-JP" b="1" dirty="0" smtClean="0"/>
                <a:t>9.15 %</a:t>
              </a:r>
              <a:r>
                <a:rPr lang="ja-JP" altLang="en-US" dirty="0" smtClean="0"/>
                <a:t> </a:t>
              </a:r>
              <a:endParaRPr kumimoji="1" lang="ja-JP" altLang="en-US" dirty="0"/>
            </a:p>
          </p:txBody>
        </p:sp>
        <p:cxnSp>
          <p:nvCxnSpPr>
            <p:cNvPr id="11" name="直線矢印コネクタ 10"/>
            <p:cNvCxnSpPr/>
            <p:nvPr/>
          </p:nvCxnSpPr>
          <p:spPr>
            <a:xfrm flipH="1">
              <a:off x="7092280" y="1699067"/>
              <a:ext cx="648072" cy="2378005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/>
            <p:cNvCxnSpPr>
              <a:stCxn id="9" idx="3"/>
            </p:cNvCxnSpPr>
            <p:nvPr/>
          </p:nvCxnSpPr>
          <p:spPr>
            <a:xfrm flipV="1">
              <a:off x="5151180" y="2377333"/>
              <a:ext cx="860980" cy="1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23357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グループ化 12"/>
          <p:cNvGrpSpPr/>
          <p:nvPr/>
        </p:nvGrpSpPr>
        <p:grpSpPr>
          <a:xfrm>
            <a:off x="232707" y="742553"/>
            <a:ext cx="8648700" cy="5391150"/>
            <a:chOff x="232707" y="742553"/>
            <a:chExt cx="8648700" cy="5391150"/>
          </a:xfrm>
        </p:grpSpPr>
        <p:pic>
          <p:nvPicPr>
            <p:cNvPr id="4" name="Picture 2" descr="F:\0928\0918 deta analysis\Bio-Rad 2014-09-18 20hr 01minblue lane4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2707" y="742553"/>
              <a:ext cx="8648700" cy="5391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テキスト ボックス 2"/>
            <p:cNvSpPr txBox="1"/>
            <p:nvPr/>
          </p:nvSpPr>
          <p:spPr>
            <a:xfrm>
              <a:off x="395536" y="1260263"/>
              <a:ext cx="33123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 smtClean="0"/>
                <a:t>Lane 2</a:t>
              </a:r>
              <a:endParaRPr kumimoji="1" lang="ja-JP" altLang="en-US" sz="4000" dirty="0"/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2987824" y="2823327"/>
              <a:ext cx="2886552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</a:t>
              </a:r>
              <a:r>
                <a:rPr lang="en-US" altLang="ja-JP" dirty="0" smtClean="0"/>
                <a:t>0.663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</a:t>
              </a:r>
              <a:r>
                <a:rPr lang="en-US" altLang="ja-JP" b="1" dirty="0" smtClean="0"/>
                <a:t>7.91 %</a:t>
              </a:r>
              <a:endParaRPr kumimoji="1" lang="ja-JP" altLang="en-US" b="1" dirty="0"/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987824" y="1237410"/>
              <a:ext cx="2886552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</a:t>
              </a:r>
              <a:r>
                <a:rPr lang="en-US" altLang="ja-JP" dirty="0" smtClean="0"/>
                <a:t>0.788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</a:t>
              </a:r>
              <a:r>
                <a:rPr lang="en-US" altLang="ja-JP" b="1" dirty="0" smtClean="0"/>
                <a:t>92.1 %</a:t>
              </a:r>
              <a:endParaRPr kumimoji="1" lang="ja-JP" altLang="en-US" b="1" dirty="0"/>
            </a:p>
          </p:txBody>
        </p:sp>
        <p:cxnSp>
          <p:nvCxnSpPr>
            <p:cNvPr id="8" name="直線矢印コネクタ 7"/>
            <p:cNvCxnSpPr/>
            <p:nvPr/>
          </p:nvCxnSpPr>
          <p:spPr>
            <a:xfrm flipV="1">
              <a:off x="5874376" y="1237410"/>
              <a:ext cx="1073888" cy="362083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矢印コネクタ 10"/>
            <p:cNvCxnSpPr/>
            <p:nvPr/>
          </p:nvCxnSpPr>
          <p:spPr>
            <a:xfrm>
              <a:off x="5463389" y="3469658"/>
              <a:ext cx="536944" cy="75143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698673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:\0928\0918 deta analysis\Bio-Rad 2014-09-18 20hr 01minblue lane4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1" t="85831" b="6742"/>
          <a:stretch/>
        </p:blipFill>
        <p:spPr bwMode="auto">
          <a:xfrm>
            <a:off x="-3564904" y="2996952"/>
            <a:ext cx="8218756" cy="400417"/>
          </a:xfrm>
          <a:prstGeom prst="rect">
            <a:avLst/>
          </a:prstGeom>
          <a:noFill/>
          <a:scene3d>
            <a:camera prst="orthographicFront">
              <a:rot lat="0" lon="0" rev="162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:\0928\0918 deta analysis\Bio-Rad 2014-09-18 20hr 01minblue lane6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1" t="85858" b="7071"/>
          <a:stretch/>
        </p:blipFill>
        <p:spPr bwMode="auto">
          <a:xfrm>
            <a:off x="817740" y="3220997"/>
            <a:ext cx="8218756" cy="381220"/>
          </a:xfrm>
          <a:prstGeom prst="rect">
            <a:avLst/>
          </a:prstGeom>
          <a:noFill/>
          <a:scene3d>
            <a:camera prst="orthographicFront">
              <a:rot lat="0" lon="0" rev="162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19420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俊輔\Desktop\図1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1979712" y="3429000"/>
            <a:ext cx="368864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俊輔\Desktop\図2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5658352" y="3429000"/>
            <a:ext cx="353808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右中かっこ 3"/>
          <p:cNvSpPr/>
          <p:nvPr/>
        </p:nvSpPr>
        <p:spPr>
          <a:xfrm>
            <a:off x="2339752" y="4358084"/>
            <a:ext cx="288032" cy="24388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中かっこ 6"/>
          <p:cNvSpPr/>
          <p:nvPr/>
        </p:nvSpPr>
        <p:spPr>
          <a:xfrm>
            <a:off x="2339752" y="5013176"/>
            <a:ext cx="288032" cy="63256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右中かっこ 7"/>
          <p:cNvSpPr/>
          <p:nvPr/>
        </p:nvSpPr>
        <p:spPr>
          <a:xfrm>
            <a:off x="6012160" y="5247952"/>
            <a:ext cx="288032" cy="24388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右中かっこ 8"/>
          <p:cNvSpPr/>
          <p:nvPr/>
        </p:nvSpPr>
        <p:spPr>
          <a:xfrm>
            <a:off x="6012160" y="4212580"/>
            <a:ext cx="288032" cy="47525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368933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俊輔\Desktop\図1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0"/>
            <a:ext cx="36886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俊輔\Desktop\図2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8352" y="0"/>
            <a:ext cx="35380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右中かっこ 3"/>
          <p:cNvSpPr/>
          <p:nvPr/>
        </p:nvSpPr>
        <p:spPr>
          <a:xfrm>
            <a:off x="755576" y="4358084"/>
            <a:ext cx="288032" cy="243880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中かっこ 6"/>
          <p:cNvSpPr/>
          <p:nvPr/>
        </p:nvSpPr>
        <p:spPr>
          <a:xfrm>
            <a:off x="755576" y="5013176"/>
            <a:ext cx="288032" cy="632565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右中かっこ 7"/>
          <p:cNvSpPr/>
          <p:nvPr/>
        </p:nvSpPr>
        <p:spPr>
          <a:xfrm>
            <a:off x="6012160" y="5247952"/>
            <a:ext cx="288032" cy="243880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右中かっこ 8"/>
          <p:cNvSpPr/>
          <p:nvPr/>
        </p:nvSpPr>
        <p:spPr>
          <a:xfrm>
            <a:off x="6012160" y="4212580"/>
            <a:ext cx="288032" cy="475255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115616" y="4149080"/>
            <a:ext cx="3492728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err="1" smtClean="0"/>
              <a:t>Rf</a:t>
            </a:r>
            <a:r>
              <a:rPr kumimoji="1" lang="en-US" altLang="ja-JP" dirty="0" smtClean="0"/>
              <a:t> Number </a:t>
            </a:r>
            <a:r>
              <a:rPr lang="en-US" altLang="ja-JP" dirty="0"/>
              <a:t>[-]           : 0.662609</a:t>
            </a:r>
            <a:endParaRPr kumimoji="1" lang="en-US" altLang="ja-JP" dirty="0" smtClean="0"/>
          </a:p>
          <a:p>
            <a:r>
              <a:rPr lang="en-US" altLang="ja-JP" dirty="0" smtClean="0"/>
              <a:t>Band intensity </a:t>
            </a:r>
            <a:r>
              <a:rPr lang="en-US" altLang="ja-JP" dirty="0"/>
              <a:t>[%]  :  7.908682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115616" y="4942909"/>
            <a:ext cx="3492728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err="1" smtClean="0"/>
              <a:t>Rf</a:t>
            </a:r>
            <a:r>
              <a:rPr kumimoji="1" lang="en-US" altLang="ja-JP" dirty="0" smtClean="0"/>
              <a:t> Number </a:t>
            </a:r>
            <a:r>
              <a:rPr lang="en-US" altLang="ja-JP" dirty="0"/>
              <a:t>[-]           : 0.787826</a:t>
            </a:r>
            <a:endParaRPr kumimoji="1" lang="en-US" altLang="ja-JP" dirty="0" smtClean="0"/>
          </a:p>
          <a:p>
            <a:r>
              <a:rPr lang="en-US" altLang="ja-JP" dirty="0" smtClean="0"/>
              <a:t>Band intensity </a:t>
            </a:r>
            <a:r>
              <a:rPr lang="en-US" altLang="ja-JP" dirty="0"/>
              <a:t>[%]  :  92.091318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372200" y="4149080"/>
            <a:ext cx="3492728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err="1" smtClean="0"/>
              <a:t>Rf</a:t>
            </a:r>
            <a:r>
              <a:rPr kumimoji="1" lang="en-US" altLang="ja-JP" dirty="0" smtClean="0"/>
              <a:t> Number </a:t>
            </a:r>
            <a:r>
              <a:rPr lang="en-US" altLang="ja-JP" dirty="0"/>
              <a:t>[-]           : 0.662609</a:t>
            </a:r>
            <a:r>
              <a:rPr lang="ja-JP" altLang="en-US" dirty="0"/>
              <a:t> </a:t>
            </a:r>
            <a:endParaRPr kumimoji="1" lang="en-US" altLang="ja-JP" dirty="0" smtClean="0"/>
          </a:p>
          <a:p>
            <a:r>
              <a:rPr lang="en-US" altLang="ja-JP" dirty="0" smtClean="0"/>
              <a:t>Band intensity </a:t>
            </a:r>
            <a:r>
              <a:rPr lang="en-US" altLang="ja-JP" dirty="0"/>
              <a:t>[%]  :  90.85057</a:t>
            </a:r>
            <a:r>
              <a:rPr lang="ja-JP" altLang="en-US" dirty="0"/>
              <a:t> 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6372200" y="4942909"/>
            <a:ext cx="3492728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err="1" smtClean="0"/>
              <a:t>Rf</a:t>
            </a:r>
            <a:r>
              <a:rPr kumimoji="1" lang="en-US" altLang="ja-JP" dirty="0" smtClean="0"/>
              <a:t> Number </a:t>
            </a:r>
            <a:r>
              <a:rPr lang="en-US" altLang="ja-JP" dirty="0"/>
              <a:t>[-]           : 0.789565</a:t>
            </a:r>
            <a:r>
              <a:rPr lang="ja-JP" altLang="en-US" dirty="0"/>
              <a:t> </a:t>
            </a:r>
            <a:endParaRPr kumimoji="1" lang="en-US" altLang="ja-JP" dirty="0" smtClean="0"/>
          </a:p>
          <a:p>
            <a:r>
              <a:rPr lang="en-US" altLang="ja-JP" dirty="0" smtClean="0"/>
              <a:t>Band intensity </a:t>
            </a:r>
            <a:r>
              <a:rPr lang="en-US" altLang="ja-JP" dirty="0"/>
              <a:t>[%]  :  9.149427</a:t>
            </a:r>
            <a:r>
              <a:rPr lang="ja-JP" altLang="en-US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2480191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-716176" y="-549672"/>
            <a:ext cx="10581104" cy="7407672"/>
            <a:chOff x="-716176" y="-549672"/>
            <a:chExt cx="10581104" cy="7407672"/>
          </a:xfrm>
        </p:grpSpPr>
        <p:pic>
          <p:nvPicPr>
            <p:cNvPr id="3074" name="Picture 2" descr="C:\Users\俊輔\Desktop\図1.tif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536" y="0"/>
              <a:ext cx="368864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5" name="Picture 3" descr="C:\Users\俊輔\Desktop\図2.t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8352" y="0"/>
              <a:ext cx="353808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右中かっこ 3"/>
            <p:cNvSpPr/>
            <p:nvPr/>
          </p:nvSpPr>
          <p:spPr>
            <a:xfrm>
              <a:off x="755576" y="4358084"/>
              <a:ext cx="288032" cy="243880"/>
            </a:xfrm>
            <a:prstGeom prst="righ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右中かっこ 6"/>
            <p:cNvSpPr/>
            <p:nvPr/>
          </p:nvSpPr>
          <p:spPr>
            <a:xfrm>
              <a:off x="755576" y="5013176"/>
              <a:ext cx="288032" cy="632565"/>
            </a:xfrm>
            <a:prstGeom prst="righ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右中かっこ 7"/>
            <p:cNvSpPr/>
            <p:nvPr/>
          </p:nvSpPr>
          <p:spPr>
            <a:xfrm>
              <a:off x="6012160" y="5247952"/>
              <a:ext cx="288032" cy="243880"/>
            </a:xfrm>
            <a:prstGeom prst="righ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右中かっこ 8"/>
            <p:cNvSpPr/>
            <p:nvPr/>
          </p:nvSpPr>
          <p:spPr>
            <a:xfrm>
              <a:off x="6012160" y="4212580"/>
              <a:ext cx="288032" cy="475255"/>
            </a:xfrm>
            <a:prstGeom prst="righ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1115616" y="4149080"/>
              <a:ext cx="3492728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0.662609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7.908682</a:t>
              </a:r>
              <a:endParaRPr kumimoji="1" lang="ja-JP" altLang="en-US" dirty="0"/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1115616" y="4942909"/>
              <a:ext cx="3492728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0.787826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92.091318</a:t>
              </a:r>
              <a:endParaRPr kumimoji="1" lang="ja-JP" altLang="en-US" dirty="0"/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6372200" y="4149080"/>
              <a:ext cx="3492728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0.662609</a:t>
              </a:r>
              <a:r>
                <a:rPr lang="ja-JP" altLang="en-US" dirty="0"/>
                <a:t> 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90.85057</a:t>
              </a:r>
              <a:r>
                <a:rPr lang="ja-JP" altLang="en-US" dirty="0"/>
                <a:t> </a:t>
              </a:r>
              <a:endParaRPr kumimoji="1" lang="ja-JP" altLang="en-US" dirty="0"/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6372200" y="4942909"/>
              <a:ext cx="3492728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err="1" smtClean="0"/>
                <a:t>Rf</a:t>
              </a:r>
              <a:r>
                <a:rPr kumimoji="1" lang="en-US" altLang="ja-JP" dirty="0" smtClean="0"/>
                <a:t> Number </a:t>
              </a:r>
              <a:r>
                <a:rPr lang="en-US" altLang="ja-JP" dirty="0"/>
                <a:t>[-]           : 0.789565</a:t>
              </a:r>
              <a:r>
                <a:rPr lang="ja-JP" altLang="en-US" dirty="0"/>
                <a:t> </a:t>
              </a:r>
              <a:endParaRPr kumimoji="1" lang="en-US" altLang="ja-JP" dirty="0" smtClean="0"/>
            </a:p>
            <a:p>
              <a:r>
                <a:rPr lang="en-US" altLang="ja-JP" dirty="0" smtClean="0"/>
                <a:t>Band intensity </a:t>
              </a:r>
              <a:r>
                <a:rPr lang="en-US" altLang="ja-JP" dirty="0"/>
                <a:t>[%]  :  9.149427</a:t>
              </a:r>
              <a:r>
                <a:rPr lang="ja-JP" altLang="en-US" dirty="0"/>
                <a:t> </a:t>
              </a:r>
              <a:endParaRPr kumimoji="1" lang="ja-JP" altLang="en-US" dirty="0"/>
            </a:p>
          </p:txBody>
        </p:sp>
        <p:sp>
          <p:nvSpPr>
            <p:cNvPr id="2" name="テキスト ボックス 1"/>
            <p:cNvSpPr txBox="1"/>
            <p:nvPr/>
          </p:nvSpPr>
          <p:spPr>
            <a:xfrm>
              <a:off x="-716176" y="-549672"/>
              <a:ext cx="25922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dirty="0" smtClean="0"/>
                <a:t>Lane 2</a:t>
              </a:r>
              <a:endParaRPr kumimoji="1" lang="ja-JP" altLang="en-US" sz="3200" dirty="0"/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39112" y="-549671"/>
              <a:ext cx="25922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3200" dirty="0" smtClean="0"/>
                <a:t>Lane 4</a:t>
              </a:r>
              <a:endParaRPr kumimoji="1" lang="ja-JP" altLang="en-US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77784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-1824012" y="2903736"/>
            <a:ext cx="6122499" cy="1573446"/>
            <a:chOff x="-1824012" y="2903736"/>
            <a:chExt cx="6122499" cy="1573446"/>
          </a:xfrm>
        </p:grpSpPr>
        <p:pic>
          <p:nvPicPr>
            <p:cNvPr id="1028" name="Picture 4" descr="C:\Users\murata\Google ドライブ１\BIOMOD2014\実験 (1)\AthenB BthenA (ES)\1006\Bio-Rad 2014-10-06 21hr 34min(AB)green.tif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394" t="41382" r="24593" b="48495"/>
            <a:stretch/>
          </p:blipFill>
          <p:spPr bwMode="auto">
            <a:xfrm>
              <a:off x="-108520" y="3667100"/>
              <a:ext cx="4407006" cy="785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786400" y="2903736"/>
              <a:ext cx="6084887" cy="7858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8" name="テキスト ボックス 7"/>
            <p:cNvSpPr txBox="1"/>
            <p:nvPr/>
          </p:nvSpPr>
          <p:spPr>
            <a:xfrm>
              <a:off x="-1820669" y="4077072"/>
              <a:ext cx="11953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ja-JP" sz="2000" dirty="0" smtClean="0">
                  <a:solidFill>
                    <a:srgbClr val="FF0000"/>
                  </a:solidFill>
                </a:rPr>
                <a:t>Output A</a:t>
              </a:r>
              <a:endParaRPr kumimoji="1" lang="ja-JP" alt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9" name="ホームベース 8"/>
            <p:cNvSpPr/>
            <p:nvPr/>
          </p:nvSpPr>
          <p:spPr>
            <a:xfrm>
              <a:off x="-671825" y="4208874"/>
              <a:ext cx="550605" cy="169417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/>
            <p:cNvSpPr/>
            <p:nvPr/>
          </p:nvSpPr>
          <p:spPr>
            <a:xfrm>
              <a:off x="-108521" y="4108670"/>
              <a:ext cx="4407007" cy="294534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/>
            <p:cNvSpPr/>
            <p:nvPr/>
          </p:nvSpPr>
          <p:spPr>
            <a:xfrm>
              <a:off x="-108520" y="3715006"/>
              <a:ext cx="4407007" cy="323987"/>
            </a:xfrm>
            <a:prstGeom prst="rect">
              <a:avLst/>
            </a:prstGeom>
            <a:noFill/>
            <a:ln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-1824012" y="3676962"/>
              <a:ext cx="11953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ja-JP" sz="2000" dirty="0" smtClean="0">
                  <a:solidFill>
                    <a:srgbClr val="0070C0"/>
                  </a:solidFill>
                </a:rPr>
                <a:t>Output B</a:t>
              </a:r>
              <a:endParaRPr kumimoji="1" lang="ja-JP" altLang="en-US" sz="2000" dirty="0">
                <a:solidFill>
                  <a:srgbClr val="0070C0"/>
                </a:solidFill>
              </a:endParaRPr>
            </a:p>
          </p:txBody>
        </p:sp>
        <p:sp>
          <p:nvSpPr>
            <p:cNvPr id="14" name="ホームベース 13"/>
            <p:cNvSpPr/>
            <p:nvPr/>
          </p:nvSpPr>
          <p:spPr>
            <a:xfrm>
              <a:off x="-675168" y="3808764"/>
              <a:ext cx="550605" cy="169417"/>
            </a:xfrm>
            <a:prstGeom prst="homePlat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" name="グループ化 3"/>
          <p:cNvGrpSpPr/>
          <p:nvPr/>
        </p:nvGrpSpPr>
        <p:grpSpPr>
          <a:xfrm>
            <a:off x="4499992" y="2900833"/>
            <a:ext cx="6256808" cy="1660235"/>
            <a:chOff x="4499992" y="2900833"/>
            <a:chExt cx="6256808" cy="1660235"/>
          </a:xfrm>
        </p:grpSpPr>
        <p:pic>
          <p:nvPicPr>
            <p:cNvPr id="1029" name="Picture 5" descr="C:\Users\murata\Google ドライブ１\BIOMOD2014\実験 (1)\AthenB BthenA (ES)\1006\Bio-Rad 2014-10-06 21hr 43min(BA)green.tif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08" t="42802" r="44794" b="47970"/>
            <a:stretch/>
          </p:blipFill>
          <p:spPr bwMode="auto">
            <a:xfrm>
              <a:off x="6328800" y="3670424"/>
              <a:ext cx="4428000" cy="83093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5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9992" y="2900833"/>
              <a:ext cx="6243637" cy="792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6" name="テキスト ボックス 15"/>
            <p:cNvSpPr txBox="1"/>
            <p:nvPr/>
          </p:nvSpPr>
          <p:spPr>
            <a:xfrm>
              <a:off x="4607432" y="4160958"/>
              <a:ext cx="11953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ja-JP" sz="2000" dirty="0" smtClean="0">
                  <a:solidFill>
                    <a:srgbClr val="FF0000"/>
                  </a:solidFill>
                </a:rPr>
                <a:t>Output A</a:t>
              </a:r>
              <a:endParaRPr kumimoji="1" lang="ja-JP" alt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17" name="ホームベース 16"/>
            <p:cNvSpPr/>
            <p:nvPr/>
          </p:nvSpPr>
          <p:spPr>
            <a:xfrm>
              <a:off x="5756276" y="4292760"/>
              <a:ext cx="550605" cy="169417"/>
            </a:xfrm>
            <a:prstGeom prst="homePlat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/>
            <p:cNvSpPr/>
            <p:nvPr/>
          </p:nvSpPr>
          <p:spPr>
            <a:xfrm>
              <a:off x="6319580" y="4179314"/>
              <a:ext cx="4437220" cy="294534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6319581" y="3798892"/>
              <a:ext cx="4437219" cy="323987"/>
            </a:xfrm>
            <a:prstGeom prst="rect">
              <a:avLst/>
            </a:prstGeom>
            <a:noFill/>
            <a:ln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4604089" y="3760848"/>
              <a:ext cx="11953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ja-JP" sz="2000" dirty="0" smtClean="0">
                  <a:solidFill>
                    <a:srgbClr val="0070C0"/>
                  </a:solidFill>
                </a:rPr>
                <a:t>Output B</a:t>
              </a:r>
              <a:endParaRPr kumimoji="1" lang="ja-JP" altLang="en-US" sz="2000" dirty="0">
                <a:solidFill>
                  <a:srgbClr val="0070C0"/>
                </a:solidFill>
              </a:endParaRPr>
            </a:p>
          </p:txBody>
        </p:sp>
        <p:sp>
          <p:nvSpPr>
            <p:cNvPr id="21" name="ホームベース 20"/>
            <p:cNvSpPr/>
            <p:nvPr/>
          </p:nvSpPr>
          <p:spPr>
            <a:xfrm>
              <a:off x="5752933" y="3892650"/>
              <a:ext cx="550605" cy="169417"/>
            </a:xfrm>
            <a:prstGeom prst="homePlat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6900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グループ化 44"/>
          <p:cNvGrpSpPr/>
          <p:nvPr/>
        </p:nvGrpSpPr>
        <p:grpSpPr>
          <a:xfrm>
            <a:off x="1000528" y="817640"/>
            <a:ext cx="7126287" cy="4558830"/>
            <a:chOff x="1000528" y="817640"/>
            <a:chExt cx="7126287" cy="4558830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0528" y="1425182"/>
              <a:ext cx="7126287" cy="3951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22" name="直線コネクタ 21"/>
            <p:cNvCxnSpPr/>
            <p:nvPr/>
          </p:nvCxnSpPr>
          <p:spPr>
            <a:xfrm>
              <a:off x="2322499" y="1124744"/>
              <a:ext cx="0" cy="144519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/>
            <p:cNvCxnSpPr/>
            <p:nvPr/>
          </p:nvCxnSpPr>
          <p:spPr>
            <a:xfrm>
              <a:off x="3231984" y="1124744"/>
              <a:ext cx="0" cy="301516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/>
            <p:nvPr/>
          </p:nvCxnSpPr>
          <p:spPr>
            <a:xfrm>
              <a:off x="3779912" y="1124744"/>
              <a:ext cx="0" cy="292575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/>
            <p:cNvSpPr txBox="1"/>
            <p:nvPr/>
          </p:nvSpPr>
          <p:spPr>
            <a:xfrm>
              <a:off x="1921701" y="831708"/>
              <a:ext cx="836102" cy="3648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smtClean="0"/>
                <a:t>+ </a:t>
              </a:r>
              <a:r>
                <a:rPr kumimoji="1" lang="en-US" altLang="ja-JP" b="1" dirty="0" err="1" smtClean="0"/>
                <a:t>mO</a:t>
              </a:r>
              <a:r>
                <a:rPr kumimoji="1" lang="en-US" altLang="ja-JP" b="1" dirty="0" smtClean="0"/>
                <a:t>*</a:t>
              </a:r>
              <a:endParaRPr kumimoji="1" lang="ja-JP" altLang="en-US" b="1" dirty="0"/>
            </a:p>
          </p:txBody>
        </p:sp>
        <p:sp>
          <p:nvSpPr>
            <p:cNvPr id="43" name="テキスト ボックス 42"/>
            <p:cNvSpPr txBox="1"/>
            <p:nvPr/>
          </p:nvSpPr>
          <p:spPr>
            <a:xfrm>
              <a:off x="2947811" y="831708"/>
              <a:ext cx="760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smtClean="0"/>
                <a:t>+ I - I*</a:t>
              </a:r>
              <a:endParaRPr kumimoji="1" lang="ja-JP" altLang="en-US" b="1" dirty="0"/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3531157" y="817640"/>
              <a:ext cx="11128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smtClean="0"/>
                <a:t>+ Trigger </a:t>
              </a:r>
              <a:endParaRPr kumimoji="1" lang="ja-JP" altLang="en-US" b="1" dirty="0"/>
            </a:p>
          </p:txBody>
        </p:sp>
        <p:cxnSp>
          <p:nvCxnSpPr>
            <p:cNvPr id="46" name="直線コネクタ 45"/>
            <p:cNvCxnSpPr/>
            <p:nvPr/>
          </p:nvCxnSpPr>
          <p:spPr>
            <a:xfrm>
              <a:off x="1619672" y="1124744"/>
              <a:ext cx="0" cy="136815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テキスト ボックス 48"/>
            <p:cNvSpPr txBox="1"/>
            <p:nvPr/>
          </p:nvSpPr>
          <p:spPr>
            <a:xfrm>
              <a:off x="1215618" y="831915"/>
              <a:ext cx="8361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b="1" dirty="0" err="1" smtClean="0"/>
                <a:t>mO</a:t>
              </a:r>
              <a:endParaRPr kumimoji="1" lang="ja-JP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8802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グラフ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6610916"/>
              </p:ext>
            </p:extLst>
          </p:nvPr>
        </p:nvGraphicFramePr>
        <p:xfrm>
          <a:off x="755576" y="836712"/>
          <a:ext cx="8052370" cy="36724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70270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88" y="1593850"/>
            <a:ext cx="8047037" cy="3676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3236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3125</TotalTime>
  <Words>1098</Words>
  <Application>Microsoft Office PowerPoint</Application>
  <PresentationFormat>画面に合わせる (4:3)</PresentationFormat>
  <Paragraphs>641</Paragraphs>
  <Slides>58</Slides>
  <Notes>9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58</vt:i4>
      </vt:variant>
    </vt:vector>
  </HeadingPairs>
  <TitlesOfParts>
    <vt:vector size="59" baseType="lpstr">
      <vt:lpstr>Office ​​テーマ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俊輔</dc:creator>
  <cp:lastModifiedBy>俊輔</cp:lastModifiedBy>
  <cp:revision>89</cp:revision>
  <dcterms:created xsi:type="dcterms:W3CDTF">2014-09-20T10:36:59Z</dcterms:created>
  <dcterms:modified xsi:type="dcterms:W3CDTF">2014-10-10T14:19:31Z</dcterms:modified>
</cp:coreProperties>
</file>

<file path=docProps/thumbnail.jpeg>
</file>